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AKOM ECHAD"/>
          <p:cNvSpPr txBox="1"/>
          <p:nvPr>
            <p:ph type="ctrTitle"/>
          </p:nvPr>
        </p:nvSpPr>
        <p:spPr>
          <a:xfrm>
            <a:off x="1270000" y="14224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sz="10300">
                <a:solidFill>
                  <a:srgbClr val="F2FF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MAKOM ECHAD</a:t>
            </a:r>
          </a:p>
        </p:txBody>
      </p:sp>
      <p:sp>
        <p:nvSpPr>
          <p:cNvPr id="120" name="“All Israel directs their heart to…"/>
          <p:cNvSpPr txBox="1"/>
          <p:nvPr>
            <p:ph type="subTitle" sz="quarter" idx="1"/>
          </p:nvPr>
        </p:nvSpPr>
        <p:spPr>
          <a:xfrm>
            <a:off x="1270000" y="5029200"/>
            <a:ext cx="10464800" cy="1429941"/>
          </a:xfrm>
          <a:prstGeom prst="rect">
            <a:avLst/>
          </a:prstGeom>
        </p:spPr>
        <p:txBody>
          <a:bodyPr/>
          <a:lstStyle/>
          <a:p>
            <a:pPr>
              <a:defRPr sz="4400"/>
            </a:pPr>
            <a:r>
              <a:rPr i="1"/>
              <a:t>“All Israel directs their heart to</a:t>
            </a:r>
            <a:endParaRPr i="1"/>
          </a:p>
          <a:p>
            <a:pPr>
              <a:defRPr b="1" i="1" sz="4400"/>
            </a:pPr>
            <a:r>
              <a:rPr>
                <a:solidFill>
                  <a:srgbClr val="FDF8FF"/>
                </a:solidFill>
              </a:rPr>
              <a:t>one place</a:t>
            </a:r>
            <a:r>
              <a:rPr b="0"/>
              <a:t>.”</a:t>
            </a:r>
          </a:p>
        </p:txBody>
      </p:sp>
      <p:sp>
        <p:nvSpPr>
          <p:cNvPr id="121" name="Music &amp; Lyrics by Noam Katz…"/>
          <p:cNvSpPr txBox="1"/>
          <p:nvPr/>
        </p:nvSpPr>
        <p:spPr>
          <a:xfrm>
            <a:off x="3690264" y="7789367"/>
            <a:ext cx="5217872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Music &amp; Lyrics by Noam Katz</a:t>
            </a:r>
          </a:p>
          <a:p>
            <a:pPr>
              <a:defRPr b="0"/>
            </a:pPr>
            <a:r>
              <a:t>Hebrew: BT Berachot 30a, Gen.28:17</a:t>
            </a:r>
          </a:p>
        </p:txBody>
      </p:sp>
      <p:sp>
        <p:nvSpPr>
          <p:cNvPr id="122" name="© 2019 Noam Katz"/>
          <p:cNvSpPr txBox="1"/>
          <p:nvPr/>
        </p:nvSpPr>
        <p:spPr>
          <a:xfrm>
            <a:off x="10389489" y="9198355"/>
            <a:ext cx="2284223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0" sz="2000"/>
            </a:lvl1pPr>
          </a:lstStyle>
          <a:p>
            <a:pPr/>
            <a:r>
              <a:t>© 2019 Noam Katz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eart…"/>
          <p:cNvSpPr txBox="1"/>
          <p:nvPr/>
        </p:nvSpPr>
        <p:spPr>
          <a:xfrm>
            <a:off x="1199436" y="1612899"/>
            <a:ext cx="10389891" cy="607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800"/>
              <a:t>Heart</a:t>
            </a:r>
            <a:r>
              <a:t>	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heart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heart to bring	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heart to bring you here back home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t>Mind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mind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mind to see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mind to see the truth </a:t>
            </a:r>
          </a:p>
          <a:p>
            <a:pPr algn="l" defTabSz="4572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                   that you are not alone…</a:t>
            </a:r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6441" y="1049338"/>
            <a:ext cx="2943859" cy="18399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25484" t="0" r="27026" b="50347"/>
          <a:stretch>
            <a:fillRect/>
          </a:stretch>
        </p:blipFill>
        <p:spPr>
          <a:xfrm>
            <a:off x="8305284" y="4917392"/>
            <a:ext cx="3026360" cy="1301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כל ישראל מכוונין את לבם…"/>
          <p:cNvSpPr txBox="1"/>
          <p:nvPr/>
        </p:nvSpPr>
        <p:spPr>
          <a:xfrm>
            <a:off x="4386898" y="3110445"/>
            <a:ext cx="7230716" cy="177668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 defTabSz="457200">
              <a:defRPr sz="4200">
                <a:solidFill>
                  <a:srgbClr val="F7FF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כל ישראל מכוונין את לבם </a:t>
            </a:r>
          </a:p>
          <a:p>
            <a:pPr algn="r" defTabSz="457200">
              <a:defRPr sz="4200">
                <a:solidFill>
                  <a:srgbClr val="F7FF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למקום, למקום אחד</a:t>
            </a:r>
          </a:p>
        </p:txBody>
      </p:sp>
      <p:sp>
        <p:nvSpPr>
          <p:cNvPr id="129" name="Kol Yisrael m’chav-nin et li-bam    }…"/>
          <p:cNvSpPr txBox="1"/>
          <p:nvPr/>
        </p:nvSpPr>
        <p:spPr>
          <a:xfrm>
            <a:off x="1504593" y="1194903"/>
            <a:ext cx="9428709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Kol Yisrael m’chav-nin et li-bam</a:t>
            </a:r>
            <a:r>
              <a:t>	   }</a:t>
            </a:r>
          </a:p>
          <a:p>
            <a:pPr algn="l"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L’makom, l’makom echad</a:t>
            </a:r>
            <a:r>
              <a:t>		          } 2x</a:t>
            </a:r>
          </a:p>
          <a:p>
            <a:pPr algn="l" defTabSz="457200">
              <a:defRPr b="0"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	</a:t>
            </a: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Oh…  oh, oh, oh…  oh-way-oh…  </a:t>
            </a:r>
            <a:endParaRPr b="1"/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oh-way-oh…    </a:t>
            </a:r>
            <a:r>
              <a:rPr b="1" i="1"/>
              <a:t>Makom  echad!</a:t>
            </a:r>
            <a:r>
              <a:t>	</a:t>
            </a:r>
          </a:p>
          <a:p>
            <a:pPr algn="l" defTabSz="457200">
              <a:defRPr b="0"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 				</a:t>
            </a: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Oh…  oh, oh, oh…  oh-way-oh…  </a:t>
            </a:r>
            <a:endParaRPr b="1"/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/>
              <a:t>Makom echad	</a:t>
            </a:r>
          </a:p>
        </p:txBody>
      </p:sp>
      <p:sp>
        <p:nvSpPr>
          <p:cNvPr id="130" name="All Israel directs their heart to one place.…"/>
          <p:cNvSpPr txBox="1"/>
          <p:nvPr/>
        </p:nvSpPr>
        <p:spPr>
          <a:xfrm>
            <a:off x="4386634" y="8020050"/>
            <a:ext cx="509513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i="1" sz="3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0" i="1" sz="2100">
                <a:latin typeface="Helvetica"/>
                <a:ea typeface="Helvetica"/>
                <a:cs typeface="Helvetica"/>
                <a:sym typeface="Helvetica"/>
              </a:defRPr>
            </a:pPr>
            <a:r>
              <a:t>All Israel directs their heart to one place.  </a:t>
            </a:r>
          </a:p>
          <a:p>
            <a:pPr defTabSz="457200">
              <a:defRPr b="0" i="1" sz="1900"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(BT </a:t>
            </a:r>
            <a:r>
              <a:t>Berachot </a:t>
            </a:r>
            <a:r>
              <a:rPr i="0"/>
              <a:t>30a)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oul…"/>
          <p:cNvSpPr txBox="1"/>
          <p:nvPr/>
        </p:nvSpPr>
        <p:spPr>
          <a:xfrm>
            <a:off x="1248931" y="1752599"/>
            <a:ext cx="11159475" cy="624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Soul 										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soul						    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soul to lift				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soul to lift these words in prayer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Hands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hands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hands to bless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hands to bless these precious </a:t>
            </a:r>
          </a:p>
          <a:p>
            <a:pPr algn="l" defTabSz="457200">
              <a:defRPr sz="3700"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                       moments that we share…  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10848"/>
          <a:stretch>
            <a:fillRect/>
          </a:stretch>
        </p:blipFill>
        <p:spPr>
          <a:xfrm>
            <a:off x="8595802" y="1313486"/>
            <a:ext cx="2088387" cy="1840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50596" t="17639" r="25951" b="33751"/>
          <a:stretch>
            <a:fillRect/>
          </a:stretch>
        </p:blipFill>
        <p:spPr>
          <a:xfrm>
            <a:off x="8629140" y="4817003"/>
            <a:ext cx="2021540" cy="17568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כל ישראל מכוונין את לבם…"/>
          <p:cNvSpPr txBox="1"/>
          <p:nvPr/>
        </p:nvSpPr>
        <p:spPr>
          <a:xfrm>
            <a:off x="4386898" y="3110445"/>
            <a:ext cx="7230716" cy="177668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r" defTabSz="457200">
              <a:defRPr sz="4200">
                <a:solidFill>
                  <a:srgbClr val="F7FF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כל ישראל מכוונין את לבם </a:t>
            </a:r>
          </a:p>
          <a:p>
            <a:pPr algn="r" defTabSz="457200">
              <a:defRPr sz="4200">
                <a:solidFill>
                  <a:srgbClr val="F7FF7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למקום, למקום אחד</a:t>
            </a:r>
          </a:p>
        </p:txBody>
      </p:sp>
      <p:sp>
        <p:nvSpPr>
          <p:cNvPr id="137" name="Kol Yisrael m’chav-nin et li-bam    }…"/>
          <p:cNvSpPr txBox="1"/>
          <p:nvPr/>
        </p:nvSpPr>
        <p:spPr>
          <a:xfrm>
            <a:off x="1504593" y="1194903"/>
            <a:ext cx="9428709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Kol Yisrael m’chav-nin et li-bam</a:t>
            </a:r>
            <a:r>
              <a:t>	   }</a:t>
            </a:r>
          </a:p>
          <a:p>
            <a:pPr algn="l" defTabSz="457200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i="1"/>
              <a:t>L’makom, l’makom echad</a:t>
            </a:r>
            <a:r>
              <a:t>		          } 2x</a:t>
            </a:r>
          </a:p>
          <a:p>
            <a:pPr algn="l" defTabSz="457200">
              <a:defRPr b="0"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	</a:t>
            </a: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Oh…  oh, oh, oh…  oh-way-oh…  </a:t>
            </a:r>
            <a:endParaRPr b="1"/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oh-way-oh…    </a:t>
            </a:r>
            <a:r>
              <a:rPr b="1" i="1"/>
              <a:t>Makom  echad!</a:t>
            </a:r>
            <a:r>
              <a:t>	</a:t>
            </a:r>
          </a:p>
          <a:p>
            <a:pPr algn="l" defTabSz="457200">
              <a:defRPr b="0"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 				</a:t>
            </a: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Oh…  oh, oh, oh…  oh-way-oh…  </a:t>
            </a:r>
            <a:endParaRPr b="1"/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/>
              <a:t>Makom echad	</a:t>
            </a:r>
          </a:p>
        </p:txBody>
      </p:sp>
      <p:sp>
        <p:nvSpPr>
          <p:cNvPr id="138" name="All Israel directs their heart to one place.…"/>
          <p:cNvSpPr txBox="1"/>
          <p:nvPr/>
        </p:nvSpPr>
        <p:spPr>
          <a:xfrm>
            <a:off x="4386634" y="8020050"/>
            <a:ext cx="5095132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b="0" i="1" sz="32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0" i="1" sz="2100">
                <a:latin typeface="Helvetica"/>
                <a:ea typeface="Helvetica"/>
                <a:cs typeface="Helvetica"/>
                <a:sym typeface="Helvetica"/>
              </a:defRPr>
            </a:pPr>
            <a:r>
              <a:t>All Israel directs their heart to one place.  </a:t>
            </a:r>
          </a:p>
          <a:p>
            <a:pPr defTabSz="457200">
              <a:defRPr b="0" i="1" sz="1900"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(BT </a:t>
            </a:r>
            <a:r>
              <a:t>Berachot </a:t>
            </a:r>
            <a:r>
              <a:rPr i="0"/>
              <a:t>30a)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מַה-נּוֹרָא, הַמָּקוֹם הַזֶּה…"/>
          <p:cNvSpPr txBox="1"/>
          <p:nvPr/>
        </p:nvSpPr>
        <p:spPr>
          <a:xfrm>
            <a:off x="3240794" y="2666776"/>
            <a:ext cx="6523212" cy="288443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defTabSz="457200">
              <a:defRPr sz="4800">
                <a:solidFill>
                  <a:srgbClr val="F5FF6D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מַה-נּוֹרָא, הַמָּקוֹם הַזֶּה</a:t>
            </a:r>
          </a:p>
          <a:p>
            <a:pPr algn="r" defTabSz="457200">
              <a:defRPr sz="19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0" i="1" sz="2300">
                <a:latin typeface="Helvetica"/>
                <a:ea typeface="Helvetica"/>
                <a:cs typeface="Helvetica"/>
                <a:sym typeface="Helvetica"/>
              </a:defRPr>
            </a:pPr>
            <a:r>
              <a:t>How awesome is this place!</a:t>
            </a:r>
          </a:p>
          <a:p>
            <a:pPr defTabSz="457200">
              <a:defRPr sz="2200">
                <a:latin typeface="Helvetica"/>
                <a:ea typeface="Helvetica"/>
                <a:cs typeface="Helvetica"/>
                <a:sym typeface="Helvetica"/>
              </a:defRPr>
            </a:pPr>
            <a:r>
              <a:rPr b="0"/>
              <a:t>(Gen. 28:17)</a:t>
            </a:r>
          </a:p>
        </p:txBody>
      </p:sp>
      <p:sp>
        <p:nvSpPr>
          <p:cNvPr id="141" name="Mah,   mah nora    ha-makom  ha-zeh !"/>
          <p:cNvSpPr txBox="1"/>
          <p:nvPr/>
        </p:nvSpPr>
        <p:spPr>
          <a:xfrm>
            <a:off x="1416049" y="1803399"/>
            <a:ext cx="10172701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4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Mah,   mah nora    ha-makom  ha-zeh !	</a:t>
            </a:r>
          </a:p>
        </p:txBody>
      </p:sp>
      <p:sp>
        <p:nvSpPr>
          <p:cNvPr id="142" name="Oh…  oh, oh, oh…  oh-way-oh……"/>
          <p:cNvSpPr txBox="1"/>
          <p:nvPr/>
        </p:nvSpPr>
        <p:spPr>
          <a:xfrm>
            <a:off x="1337468" y="5410199"/>
            <a:ext cx="8297864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Oh…  oh, oh, oh…  oh-way-oh…  </a:t>
            </a:r>
            <a:endParaRPr b="1"/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oh-way-oh…    </a:t>
            </a:r>
            <a:r>
              <a:rPr b="1" i="1"/>
              <a:t>Makom  echad!</a:t>
            </a:r>
            <a:r>
              <a:t>	</a:t>
            </a:r>
          </a:p>
          <a:p>
            <a:pPr algn="l" defTabSz="457200">
              <a:defRPr b="0" i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 				</a:t>
            </a:r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Oh…  oh, oh, oh…  oh-way-oh…  </a:t>
            </a:r>
            <a:endParaRPr b="1"/>
          </a:p>
          <a:p>
            <a:pPr algn="l" defTabSz="457200">
              <a:defRPr b="0"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i="1"/>
              <a:t>Makom echad	</a:t>
            </a:r>
          </a:p>
        </p:txBody>
      </p:sp>
      <p:sp>
        <p:nvSpPr>
          <p:cNvPr id="143" name="מקום אחד"/>
          <p:cNvSpPr txBox="1"/>
          <p:nvPr/>
        </p:nvSpPr>
        <p:spPr>
          <a:xfrm>
            <a:off x="8916038" y="8000999"/>
            <a:ext cx="2961681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457200">
              <a:defRPr sz="4800">
                <a:solidFill>
                  <a:srgbClr val="EAFF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מקום אחד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Heart…"/>
          <p:cNvSpPr txBox="1"/>
          <p:nvPr/>
        </p:nvSpPr>
        <p:spPr>
          <a:xfrm>
            <a:off x="991182" y="1423669"/>
            <a:ext cx="11022436" cy="5788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80000"/>
              </a:lnSpc>
              <a:defRPr sz="4400">
                <a:latin typeface="Helvetica"/>
                <a:ea typeface="Helvetica"/>
                <a:cs typeface="Helvetica"/>
                <a:sym typeface="Helvetica"/>
              </a:defRPr>
            </a:pPr>
            <a:r>
              <a:rPr sz="4700"/>
              <a:t>Heart</a:t>
            </a:r>
            <a:r>
              <a:t>	</a:t>
            </a:r>
          </a:p>
          <a:p>
            <a:pPr defTabSz="457200">
              <a:lnSpc>
                <a:spcPct val="180000"/>
              </a:lnSpc>
              <a:defRPr sz="43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heart</a:t>
            </a:r>
          </a:p>
          <a:p>
            <a:pPr defTabSz="457200">
              <a:lnSpc>
                <a:spcPct val="180000"/>
              </a:lnSpc>
              <a:defRPr sz="44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heart to bring	</a:t>
            </a:r>
          </a:p>
          <a:p>
            <a:pPr defTabSz="457200">
              <a:lnSpc>
                <a:spcPct val="180000"/>
              </a:lnSpc>
              <a:defRPr sz="4200">
                <a:latin typeface="Helvetica"/>
                <a:ea typeface="Helvetica"/>
                <a:cs typeface="Helvetica"/>
                <a:sym typeface="Helvetica"/>
              </a:defRPr>
            </a:pPr>
            <a:r>
              <a:t>Prepare your heart to bring you here back </a:t>
            </a:r>
          </a:p>
          <a:p>
            <a:pPr defTabSz="457200">
              <a:lnSpc>
                <a:spcPct val="180000"/>
              </a:lnSpc>
              <a:defRPr sz="5700">
                <a:latin typeface="Helvetica"/>
                <a:ea typeface="Helvetica"/>
                <a:cs typeface="Helvetica"/>
                <a:sym typeface="Helvetica"/>
              </a:defRPr>
            </a:pPr>
            <a:r>
              <a:t>Home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