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3" r:id="rId8"/>
    <p:sldId id="264" r:id="rId9"/>
    <p:sldId id="274" r:id="rId10"/>
    <p:sldId id="275" r:id="rId11"/>
    <p:sldId id="265" r:id="rId12"/>
    <p:sldId id="276" r:id="rId13"/>
    <p:sldId id="266" r:id="rId14"/>
    <p:sldId id="279" r:id="rId15"/>
    <p:sldId id="267" r:id="rId16"/>
    <p:sldId id="278" r:id="rId17"/>
    <p:sldId id="269" r:id="rId18"/>
    <p:sldId id="270" r:id="rId19"/>
    <p:sldId id="271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-1728" y="-1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March 11,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March 11,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26287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365974" cy="4351338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defRPr sz="1800"/>
            </a:lvl1pPr>
            <a:lvl2pPr>
              <a:lnSpc>
                <a:spcPct val="114000"/>
              </a:lnSpc>
              <a:defRPr sz="1600"/>
            </a:lvl2pPr>
            <a:lvl3pPr>
              <a:lnSpc>
                <a:spcPct val="114000"/>
              </a:lnSpc>
              <a:defRPr sz="1400"/>
            </a:lvl3pPr>
            <a:lvl4pPr>
              <a:lnSpc>
                <a:spcPct val="114000"/>
              </a:lnSpc>
              <a:defRPr sz="1200"/>
            </a:lvl4pPr>
            <a:lvl5pPr>
              <a:lnSpc>
                <a:spcPct val="114000"/>
              </a:lnSpc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26287" cy="1325563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9365974" cy="292735"/>
          </a:xfrm>
        </p:spPr>
        <p:txBody>
          <a:bodyPr>
            <a:noAutofit/>
          </a:bodyPr>
          <a:lstStyle>
            <a:lvl1pPr marL="0" indent="0">
              <a:buNone/>
              <a:defRPr sz="1600" b="1" i="0" baseline="0">
                <a:solidFill>
                  <a:schemeClr val="accent1"/>
                </a:solidFill>
                <a:latin typeface="Adagio_Sans_Script Black" charset="0"/>
                <a:ea typeface="Adagio_Sans_Script Black" charset="0"/>
                <a:cs typeface="Adagio_Sans_Script Black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SUBHEAD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92" y="5985903"/>
            <a:ext cx="1549400" cy="681954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8200" y="2129057"/>
            <a:ext cx="9365974" cy="1361439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buNone/>
              <a:defRPr sz="1400" b="0" i="0" baseline="0">
                <a:solidFill>
                  <a:schemeClr val="tx1"/>
                </a:solidFill>
                <a:latin typeface="Adagio_Sans" charset="0"/>
                <a:ea typeface="Adagio_Sans" charset="0"/>
                <a:cs typeface="Adagio_Sans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add body copy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838200" y="3831174"/>
            <a:ext cx="9365974" cy="298866"/>
          </a:xfrm>
        </p:spPr>
        <p:txBody>
          <a:bodyPr>
            <a:noAutofit/>
          </a:bodyPr>
          <a:lstStyle>
            <a:lvl1pPr marL="0" indent="0">
              <a:buNone/>
              <a:defRPr sz="1600" b="1" i="0" baseline="0">
                <a:solidFill>
                  <a:schemeClr val="tx1"/>
                </a:solidFill>
                <a:latin typeface="Adagio_Sans_Script Black" charset="0"/>
                <a:ea typeface="Adagio_Sans_Script Black" charset="0"/>
                <a:cs typeface="Adagio_Sans_Script Black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subhead 2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838200" y="4138689"/>
            <a:ext cx="9365974" cy="1361439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buNone/>
              <a:defRPr sz="1400" b="0" i="0" baseline="0">
                <a:solidFill>
                  <a:schemeClr val="tx1"/>
                </a:solidFill>
                <a:latin typeface="Adagio_Sans" charset="0"/>
                <a:ea typeface="Adagio_Sans" charset="0"/>
                <a:cs typeface="Adagio_Sans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add body copy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92" y="5985903"/>
            <a:ext cx="1549400" cy="681954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59300" cy="4351338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defRPr sz="1800"/>
            </a:lvl1pPr>
            <a:lvl2pPr>
              <a:lnSpc>
                <a:spcPct val="114000"/>
              </a:lnSpc>
              <a:defRPr sz="1600"/>
            </a:lvl2pPr>
            <a:lvl3pPr>
              <a:lnSpc>
                <a:spcPct val="114000"/>
              </a:lnSpc>
              <a:defRPr sz="1400"/>
            </a:lvl3pPr>
            <a:lvl4pPr>
              <a:lnSpc>
                <a:spcPct val="114000"/>
              </a:lnSpc>
              <a:defRPr sz="1200"/>
            </a:lvl4pPr>
            <a:lvl5pPr>
              <a:lnSpc>
                <a:spcPct val="114000"/>
              </a:lnSpc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5961559" y="1825625"/>
            <a:ext cx="4554041" cy="4351338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defRPr sz="1800"/>
            </a:lvl1pPr>
            <a:lvl2pPr>
              <a:lnSpc>
                <a:spcPct val="114000"/>
              </a:lnSpc>
              <a:defRPr sz="1600"/>
            </a:lvl2pPr>
            <a:lvl3pPr>
              <a:lnSpc>
                <a:spcPct val="114000"/>
              </a:lnSpc>
              <a:defRPr sz="1400"/>
            </a:lvl3pPr>
            <a:lvl4pPr>
              <a:lnSpc>
                <a:spcPct val="114000"/>
              </a:lnSpc>
              <a:defRPr sz="1200"/>
            </a:lvl4pPr>
            <a:lvl5pPr>
              <a:lnSpc>
                <a:spcPct val="114000"/>
              </a:lnSpc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92" y="5985903"/>
            <a:ext cx="1549400" cy="681954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2627243" y="1868488"/>
            <a:ext cx="7354957" cy="4117415"/>
          </a:xfrm>
        </p:spPr>
        <p:txBody>
          <a:bodyPr>
            <a:noAutofit/>
          </a:bodyPr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92" y="5985903"/>
            <a:ext cx="1549400" cy="681954"/>
          </a:xfrm>
          <a:prstGeom prst="rect">
            <a:avLst/>
          </a:prstGeom>
        </p:spPr>
      </p:pic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2334592" y="1690688"/>
            <a:ext cx="7253908" cy="404750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92" y="5985903"/>
            <a:ext cx="1549400" cy="681954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978900" y="3193903"/>
            <a:ext cx="2840038" cy="2461384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“Click to add </a:t>
            </a:r>
            <a:br>
              <a:rPr lang="en-US" dirty="0" smtClean="0"/>
            </a:br>
            <a:r>
              <a:rPr lang="en-US" dirty="0" smtClean="0"/>
              <a:t>quote or snippet </a:t>
            </a:r>
            <a:br>
              <a:rPr lang="en-US" dirty="0" smtClean="0"/>
            </a:br>
            <a:r>
              <a:rPr lang="en-US" dirty="0" smtClean="0"/>
              <a:t>of information”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7315200" cy="292735"/>
          </a:xfrm>
        </p:spPr>
        <p:txBody>
          <a:bodyPr>
            <a:noAutofit/>
          </a:bodyPr>
          <a:lstStyle>
            <a:lvl1pPr marL="0" indent="0">
              <a:buNone/>
              <a:defRPr sz="1600" b="1" i="0" baseline="0">
                <a:solidFill>
                  <a:schemeClr val="accent1"/>
                </a:solidFill>
                <a:latin typeface="Adagio_Sans_Script Black" charset="0"/>
                <a:ea typeface="Adagio_Sans_Script Black" charset="0"/>
                <a:cs typeface="Adagio_Sans_Script Black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SUBHEAD 1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838200" y="2129057"/>
            <a:ext cx="7315200" cy="3799621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buNone/>
              <a:defRPr sz="1400" b="0" i="0" baseline="0">
                <a:solidFill>
                  <a:schemeClr val="tx1"/>
                </a:solidFill>
                <a:latin typeface="Adagio_Sans" charset="0"/>
                <a:ea typeface="Adagio_Sans" charset="0"/>
                <a:cs typeface="Adagio_Sans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add body copy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March 11,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March 11,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92" y="5985903"/>
            <a:ext cx="1549400" cy="6819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March 11,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March 11,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March 11,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March 11,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March 11,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March 11,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4CCC907-1398-8844-9C7E-E0CAAC6F5E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  <p:sldLayoutId id="2147483740" r:id="rId12"/>
    <p:sldLayoutId id="2147483752" r:id="rId13"/>
    <p:sldLayoutId id="2147483742" r:id="rId14"/>
    <p:sldLayoutId id="2147483744" r:id="rId15"/>
    <p:sldLayoutId id="2147483745" r:id="rId16"/>
    <p:sldLayoutId id="2147483751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eCqN-aB8Q0" TargetMode="External"/><Relationship Id="rId4" Type="http://schemas.openxmlformats.org/officeDocument/2006/relationships/hyperlink" Target="https://www.youtube.com/watch?v=sD67LKqXGrg" TargetMode="External"/><Relationship Id="rId5" Type="http://schemas.openxmlformats.org/officeDocument/2006/relationships/hyperlink" Target="https://elitalks.org/mah-tovu" TargetMode="External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image" Target="../media/image21.jpeg"/><Relationship Id="rId5" Type="http://schemas.openxmlformats.org/officeDocument/2006/relationships/image" Target="../media/image3.jpeg"/><Relationship Id="rId6" Type="http://schemas.openxmlformats.org/officeDocument/2006/relationships/image" Target="../media/image20.jpe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4" Type="http://schemas.openxmlformats.org/officeDocument/2006/relationships/hyperlink" Target="mailto:mayoung@jtsa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png"/><Relationship Id="rId6" Type="http://schemas.openxmlformats.org/officeDocument/2006/relationships/image" Target="../media/image11.jpe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600" y="3697360"/>
            <a:ext cx="6997700" cy="107273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STRATEGIES TO Bless Your Work force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794082"/>
            <a:ext cx="7373744" cy="158131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dirty="0" smtClean="0"/>
              <a:t>March </a:t>
            </a:r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, 2018 / 3 Nissan </a:t>
            </a:r>
            <a:r>
              <a:rPr lang="en-US" dirty="0" smtClean="0"/>
              <a:t>5778 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 Mark S. Young, MPA/MA, Managing Director,  </a:t>
            </a:r>
          </a:p>
          <a:p>
            <a:r>
              <a:rPr lang="en-US" sz="2000" b="0" dirty="0" smtClean="0"/>
              <a:t>The Leadership Commons, The Davidson School of JTS</a:t>
            </a:r>
            <a:endParaRPr lang="en-US" sz="2000" dirty="0" smtClean="0"/>
          </a:p>
          <a:p>
            <a:r>
              <a:rPr lang="en-US" sz="2000" dirty="0" smtClean="0"/>
              <a:t>Foundation for Jewish Camp Leaders Assembly </a:t>
            </a:r>
            <a:r>
              <a:rPr lang="mr-IN" sz="2000" dirty="0" smtClean="0"/>
              <a:t>–</a:t>
            </a:r>
            <a:r>
              <a:rPr lang="en-US" sz="2000" dirty="0" smtClean="0"/>
              <a:t> Baltimore, MD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641" y="943206"/>
            <a:ext cx="4675273" cy="205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7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135" y="459207"/>
            <a:ext cx="10972800" cy="990600"/>
          </a:xfrm>
        </p:spPr>
        <p:txBody>
          <a:bodyPr/>
          <a:lstStyle/>
          <a:p>
            <a:r>
              <a:rPr lang="en-US" dirty="0" smtClean="0"/>
              <a:t>Good Jobs Strategy</a:t>
            </a:r>
            <a:endParaRPr lang="en-US" dirty="0"/>
          </a:p>
        </p:txBody>
      </p:sp>
      <p:pic>
        <p:nvPicPr>
          <p:cNvPr id="4" name="Picture 3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77111"/>
            <a:ext cx="1661795" cy="7997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09588" y="2977456"/>
            <a:ext cx="6729551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The Virtuous Cycle </a:t>
            </a:r>
            <a:r>
              <a:rPr lang="mr-IN" dirty="0" smtClean="0"/>
              <a:t>–</a:t>
            </a:r>
            <a:r>
              <a:rPr lang="en-US" dirty="0" smtClean="0"/>
              <a:t>Dr.  </a:t>
            </a:r>
            <a:r>
              <a:rPr lang="en-US" dirty="0" err="1" smtClean="0"/>
              <a:t>Zenyep</a:t>
            </a:r>
            <a:r>
              <a:rPr lang="en-US" dirty="0" smtClean="0"/>
              <a:t> Ton (1min 20sec) - </a:t>
            </a:r>
            <a:r>
              <a:rPr lang="en-US" dirty="0">
                <a:hlinkClick r:id="rId3"/>
              </a:rPr>
              <a:t>https://www.youtube.com/watch?v=ReCqN-aB8Q0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Full TED TALK </a:t>
            </a:r>
            <a:r>
              <a:rPr lang="mr-IN" dirty="0" smtClean="0"/>
              <a:t>–</a:t>
            </a:r>
            <a:r>
              <a:rPr lang="en-US" dirty="0" smtClean="0"/>
              <a:t> The Good Jobs Strategy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://www.youtube.com/watch?v=</a:t>
            </a:r>
            <a:r>
              <a:rPr lang="en-US" dirty="0" smtClean="0">
                <a:hlinkClick r:id="rId4"/>
              </a:rPr>
              <a:t>sD67LKqXGrg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Inspiring my ELI TALK </a:t>
            </a:r>
            <a:r>
              <a:rPr lang="en-US" dirty="0" smtClean="0"/>
              <a:t>-  </a:t>
            </a:r>
            <a:r>
              <a:rPr lang="en-US" dirty="0" err="1" smtClean="0"/>
              <a:t>Mah</a:t>
            </a:r>
            <a:r>
              <a:rPr lang="en-US" dirty="0" smtClean="0"/>
              <a:t> </a:t>
            </a:r>
            <a:r>
              <a:rPr lang="en-US" dirty="0" err="1" smtClean="0"/>
              <a:t>Tovu</a:t>
            </a:r>
            <a:r>
              <a:rPr lang="en-US" dirty="0" smtClean="0"/>
              <a:t>: </a:t>
            </a:r>
            <a:r>
              <a:rPr lang="en-US" dirty="0">
                <a:hlinkClick r:id="rId5"/>
              </a:rPr>
              <a:t>https://elitalks.org/mah-</a:t>
            </a:r>
            <a:r>
              <a:rPr lang="en-US" dirty="0" smtClean="0">
                <a:hlinkClick r:id="rId5"/>
              </a:rPr>
              <a:t>tovu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" name="Picture 2" descr="ELI TALK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737" y="1497739"/>
            <a:ext cx="3769721" cy="1302626"/>
          </a:xfrm>
          <a:prstGeom prst="rect">
            <a:avLst/>
          </a:prstGeom>
        </p:spPr>
      </p:pic>
      <p:pic>
        <p:nvPicPr>
          <p:cNvPr id="6" name="Picture 5" descr="TED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14" y="1497739"/>
            <a:ext cx="2477388" cy="130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08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 </a:t>
            </a:r>
            <a:r>
              <a:rPr lang="en-US" dirty="0" err="1" smtClean="0"/>
              <a:t>Tovu</a:t>
            </a:r>
            <a:r>
              <a:rPr lang="en-US" dirty="0" smtClean="0"/>
              <a:t> ELI Talk (2016)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Balak</a:t>
            </a:r>
            <a:r>
              <a:rPr lang="en-US" dirty="0" smtClean="0"/>
              <a:t>, </a:t>
            </a:r>
            <a:r>
              <a:rPr lang="en-US" dirty="0" err="1" smtClean="0"/>
              <a:t>Bilaam</a:t>
            </a:r>
            <a:r>
              <a:rPr lang="en-US" dirty="0" smtClean="0"/>
              <a:t>, and The Talking Donkey</a:t>
            </a:r>
          </a:p>
          <a:p>
            <a:r>
              <a:rPr lang="en-US" dirty="0" smtClean="0"/>
              <a:t>We need to get off the path we think is right (but actually isn’t)</a:t>
            </a:r>
          </a:p>
          <a:p>
            <a:r>
              <a:rPr lang="en-US" dirty="0" smtClean="0"/>
              <a:t>What we do hurts us in the long run even if it appears to help us in the short run</a:t>
            </a:r>
          </a:p>
          <a:p>
            <a:r>
              <a:rPr lang="en-US" b="1" dirty="0" smtClean="0"/>
              <a:t>WE ARE THE WIZARDS </a:t>
            </a:r>
            <a:r>
              <a:rPr lang="en-US" dirty="0" smtClean="0"/>
              <a:t>– we have the power to make these changes and course correct.</a:t>
            </a:r>
          </a:p>
        </p:txBody>
      </p:sp>
      <p:pic>
        <p:nvPicPr>
          <p:cNvPr id="4" name="Picture 3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834843"/>
            <a:ext cx="1661795" cy="799703"/>
          </a:xfrm>
          <a:prstGeom prst="rect">
            <a:avLst/>
          </a:prstGeom>
        </p:spPr>
      </p:pic>
      <p:pic>
        <p:nvPicPr>
          <p:cNvPr id="5" name="Picture 4" descr="wizard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240" y="4022956"/>
            <a:ext cx="40259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584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 </a:t>
            </a:r>
            <a:r>
              <a:rPr lang="en-US" dirty="0" err="1" smtClean="0"/>
              <a:t>Tovu</a:t>
            </a:r>
            <a:r>
              <a:rPr lang="en-US" dirty="0" smtClean="0"/>
              <a:t> ELI Talk (2016)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Adapted from Talmud </a:t>
            </a:r>
            <a:r>
              <a:rPr lang="en-US" dirty="0" err="1"/>
              <a:t>Bava</a:t>
            </a:r>
            <a:r>
              <a:rPr lang="en-US" dirty="0"/>
              <a:t> </a:t>
            </a:r>
            <a:r>
              <a:rPr lang="en-US" dirty="0" err="1" smtClean="0"/>
              <a:t>Metzia</a:t>
            </a:r>
            <a:r>
              <a:rPr lang="en-US" dirty="0" smtClean="0"/>
              <a:t>(83a), the </a:t>
            </a:r>
            <a:r>
              <a:rPr lang="en-US" dirty="0" err="1" smtClean="0"/>
              <a:t>Gemara</a:t>
            </a:r>
            <a:r>
              <a:rPr lang="en-US" dirty="0" smtClean="0"/>
              <a:t> from, </a:t>
            </a:r>
            <a:r>
              <a:rPr lang="en-US" dirty="0" err="1" smtClean="0"/>
              <a:t>Mishneh</a:t>
            </a:r>
            <a:r>
              <a:rPr lang="en-US" dirty="0" smtClean="0"/>
              <a:t> </a:t>
            </a:r>
            <a:r>
              <a:rPr lang="en-US" dirty="0"/>
              <a:t>chapter 7: The employer said to the workers:  </a:t>
            </a:r>
            <a:r>
              <a:rPr lang="en-US" dirty="0" smtClean="0"/>
              <a:t>“</a:t>
            </a:r>
            <a:r>
              <a:rPr lang="en-US" dirty="0"/>
              <a:t>I raise your salaries for you to come in early and stay late.</a:t>
            </a:r>
            <a:r>
              <a:rPr lang="en-US" dirty="0" smtClean="0"/>
              <a:t>”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Mishnah commands the workers to respond: </a:t>
            </a:r>
            <a:endParaRPr lang="en-US" dirty="0" smtClean="0"/>
          </a:p>
          <a:p>
            <a:pPr algn="ctr"/>
            <a:r>
              <a:rPr lang="en-US" dirty="0" smtClean="0"/>
              <a:t>“</a:t>
            </a:r>
            <a:r>
              <a:rPr lang="en-US" dirty="0"/>
              <a:t>No, you raised our rates in order for us to do better work.”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DON’T </a:t>
            </a:r>
            <a:r>
              <a:rPr lang="mr-IN" i="1" dirty="0" smtClean="0"/>
              <a:t>–</a:t>
            </a:r>
            <a:r>
              <a:rPr lang="en-US" i="1" dirty="0" smtClean="0"/>
              <a:t> offer new hires what you can get away with</a:t>
            </a:r>
          </a:p>
          <a:p>
            <a:r>
              <a:rPr lang="en-US" i="1" dirty="0" smtClean="0"/>
              <a:t>DO </a:t>
            </a:r>
            <a:r>
              <a:rPr lang="mr-IN" i="1" dirty="0" smtClean="0"/>
              <a:t>–</a:t>
            </a:r>
            <a:r>
              <a:rPr lang="en-US" i="1" dirty="0" smtClean="0"/>
              <a:t> offer new hires as much as you can possibly pay, and then some</a:t>
            </a:r>
          </a:p>
        </p:txBody>
      </p:sp>
      <p:pic>
        <p:nvPicPr>
          <p:cNvPr id="4" name="Picture 3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22" y="4854254"/>
            <a:ext cx="1661795" cy="799703"/>
          </a:xfrm>
          <a:prstGeom prst="rect">
            <a:avLst/>
          </a:prstGeom>
        </p:spPr>
      </p:pic>
      <p:pic>
        <p:nvPicPr>
          <p:cNvPr id="5" name="Picture 4" descr="wizard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377" y="3234806"/>
            <a:ext cx="40259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706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Hevruta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look at your org. as a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MEANINGFUL RECOGNITION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What staff lounge can you build?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MANAGEMENT TRAINING</a:t>
            </a:r>
          </a:p>
          <a:p>
            <a:pPr marL="0" indent="0">
              <a:buNone/>
            </a:pPr>
            <a:r>
              <a:rPr lang="en-US" dirty="0" smtClean="0"/>
              <a:t>In what areas can your managers learn to be better managers?</a:t>
            </a:r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COMPENSATION BEYOND SALARY THAT VALUES STAFF</a:t>
            </a:r>
          </a:p>
          <a:p>
            <a:pPr marL="0" indent="0">
              <a:buNone/>
            </a:pPr>
            <a:r>
              <a:rPr lang="en-US" dirty="0" smtClean="0"/>
              <a:t>What benefits or perks or flexibility can you put in place that shows value?</a:t>
            </a:r>
            <a:endParaRPr lang="en-US" dirty="0"/>
          </a:p>
          <a:p>
            <a:pPr marL="0" indent="0">
              <a:buNone/>
            </a:pPr>
            <a:endParaRPr lang="en-US" dirty="0" smtClean="0">
              <a:effectLst/>
            </a:endParaRPr>
          </a:p>
        </p:txBody>
      </p:sp>
      <p:pic>
        <p:nvPicPr>
          <p:cNvPr id="4" name="Picture 3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77111"/>
            <a:ext cx="1661795" cy="799703"/>
          </a:xfrm>
          <a:prstGeom prst="rect">
            <a:avLst/>
          </a:prstGeom>
        </p:spPr>
      </p:pic>
      <p:pic>
        <p:nvPicPr>
          <p:cNvPr id="5" name="Picture 4" descr="you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595" y="736600"/>
            <a:ext cx="30226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32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Hevruta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look at your org. as a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MEANINGFUL RECOGNITION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The feeling of being recognized goes a long way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MANAGEMENT TRAINING</a:t>
            </a:r>
          </a:p>
          <a:p>
            <a:pPr marL="0" indent="0">
              <a:buNone/>
            </a:pPr>
            <a:r>
              <a:rPr lang="en-US" dirty="0" smtClean="0"/>
              <a:t>When managers feel competent in managing they are appreciative and employees then feel nurtured and supported</a:t>
            </a:r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COMPENSATION BEYOND SALARY THAT VALUES STAFF</a:t>
            </a:r>
          </a:p>
          <a:p>
            <a:pPr marL="0" indent="0">
              <a:buNone/>
            </a:pPr>
            <a:r>
              <a:rPr lang="en-US" dirty="0" smtClean="0"/>
              <a:t>Even the small staff counts, especially if it connects to their lives</a:t>
            </a:r>
            <a:endParaRPr lang="en-US" dirty="0"/>
          </a:p>
          <a:p>
            <a:pPr marL="0" indent="0">
              <a:buNone/>
            </a:pPr>
            <a:endParaRPr lang="en-US" dirty="0" smtClean="0">
              <a:effectLst/>
            </a:endParaRPr>
          </a:p>
        </p:txBody>
      </p:sp>
      <p:pic>
        <p:nvPicPr>
          <p:cNvPr id="4" name="Picture 3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77111"/>
            <a:ext cx="1661795" cy="799703"/>
          </a:xfrm>
          <a:prstGeom prst="rect">
            <a:avLst/>
          </a:prstGeom>
        </p:spPr>
      </p:pic>
      <p:pic>
        <p:nvPicPr>
          <p:cNvPr id="5" name="Picture 4" descr="you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595" y="736600"/>
            <a:ext cx="30226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40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Todays Jewish Professional</a:t>
            </a:r>
            <a:r>
              <a:rPr lang="en-US" dirty="0"/>
              <a:t> -</a:t>
            </a:r>
            <a:r>
              <a:rPr lang="en-US" dirty="0" smtClean="0"/>
              <a:t>12 interviews (2018)</a:t>
            </a:r>
            <a:endParaRPr lang="en-US" dirty="0"/>
          </a:p>
        </p:txBody>
      </p:sp>
      <p:pic>
        <p:nvPicPr>
          <p:cNvPr id="4" name="Picture 3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77111"/>
            <a:ext cx="1661795" cy="799703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 a Challenge that pushes people to bring forth their best ideas</a:t>
            </a:r>
          </a:p>
          <a:p>
            <a:endParaRPr lang="en-US" dirty="0" smtClean="0"/>
          </a:p>
          <a:p>
            <a:r>
              <a:rPr lang="en-US" dirty="0" smtClean="0"/>
              <a:t>Craft Jobs Around a Talented Person’s abilities and life-constraints</a:t>
            </a:r>
          </a:p>
          <a:p>
            <a:endParaRPr lang="en-US" dirty="0" smtClean="0"/>
          </a:p>
          <a:p>
            <a:r>
              <a:rPr lang="en-US" dirty="0" smtClean="0"/>
              <a:t>Create roles that build lasting relationships</a:t>
            </a:r>
          </a:p>
          <a:p>
            <a:endParaRPr lang="en-US" dirty="0" smtClean="0"/>
          </a:p>
          <a:p>
            <a:r>
              <a:rPr lang="en-US" dirty="0" smtClean="0"/>
              <a:t>Assign projects that feed employees’ creative drives and be their authentic selves</a:t>
            </a:r>
          </a:p>
          <a:p>
            <a:endParaRPr lang="en-US" dirty="0" smtClean="0"/>
          </a:p>
          <a:p>
            <a:r>
              <a:rPr lang="en-US" dirty="0" smtClean="0"/>
              <a:t>Enable employees to see the fruits of their labor</a:t>
            </a:r>
          </a:p>
          <a:p>
            <a:endParaRPr lang="en-US" dirty="0" smtClean="0"/>
          </a:p>
          <a:p>
            <a:r>
              <a:rPr lang="en-US" dirty="0" smtClean="0"/>
              <a:t>Create structures that foster connection, collaboration, and empowerment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588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Todays Jewish Professional</a:t>
            </a:r>
            <a:r>
              <a:rPr lang="en-US" dirty="0"/>
              <a:t> -</a:t>
            </a:r>
            <a:r>
              <a:rPr lang="en-US" dirty="0" smtClean="0"/>
              <a:t> 12 interviews (2018)</a:t>
            </a:r>
            <a:endParaRPr lang="en-US" dirty="0"/>
          </a:p>
        </p:txBody>
      </p:sp>
      <p:pic>
        <p:nvPicPr>
          <p:cNvPr id="4" name="Picture 3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77111"/>
            <a:ext cx="1661795" cy="799703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Cut the bullshit </a:t>
            </a:r>
            <a:r>
              <a:rPr lang="mr-IN" dirty="0"/>
              <a:t>–</a:t>
            </a:r>
            <a:r>
              <a:rPr lang="en-US" dirty="0"/>
              <a:t> remove systems and processes that de-motivate our talent</a:t>
            </a:r>
          </a:p>
          <a:p>
            <a:endParaRPr lang="en-US" dirty="0" smtClean="0"/>
          </a:p>
          <a:p>
            <a:r>
              <a:rPr lang="en-US" dirty="0" smtClean="0"/>
              <a:t>Engage </a:t>
            </a:r>
            <a:r>
              <a:rPr lang="en-US" dirty="0"/>
              <a:t>all talent in the big picture conversations and seek their input</a:t>
            </a:r>
          </a:p>
          <a:p>
            <a:endParaRPr lang="en-US" dirty="0" smtClean="0"/>
          </a:p>
          <a:p>
            <a:r>
              <a:rPr lang="en-US" dirty="0" smtClean="0"/>
              <a:t>Create </a:t>
            </a:r>
            <a:r>
              <a:rPr lang="en-US" dirty="0"/>
              <a:t>jobs that allow talent to bring their whole integrated Jewish selves</a:t>
            </a:r>
          </a:p>
          <a:p>
            <a:endParaRPr lang="en-US" dirty="0" smtClean="0"/>
          </a:p>
          <a:p>
            <a:r>
              <a:rPr lang="en-US" dirty="0" smtClean="0"/>
              <a:t>Never </a:t>
            </a:r>
            <a:r>
              <a:rPr lang="en-US" dirty="0"/>
              <a:t>underestimate the power of validation and recognition on performance</a:t>
            </a:r>
          </a:p>
          <a:p>
            <a:endParaRPr lang="en-US" dirty="0" smtClean="0"/>
          </a:p>
          <a:p>
            <a:r>
              <a:rPr lang="en-US" dirty="0" smtClean="0"/>
              <a:t>Encourage </a:t>
            </a:r>
            <a:r>
              <a:rPr lang="en-US" dirty="0"/>
              <a:t>Leadership to recognize </a:t>
            </a:r>
            <a:r>
              <a:rPr lang="mr-IN" dirty="0"/>
              <a:t>–</a:t>
            </a:r>
            <a:r>
              <a:rPr lang="en-US" dirty="0"/>
              <a:t> it’s not about them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those with an </a:t>
            </a:r>
            <a:r>
              <a:rPr lang="en-US" dirty="0" smtClean="0"/>
              <a:t>entrepreneurial </a:t>
            </a:r>
            <a:r>
              <a:rPr lang="en-US" dirty="0"/>
              <a:t>spirit </a:t>
            </a:r>
            <a:r>
              <a:rPr lang="mr-IN" dirty="0"/>
              <a:t>–</a:t>
            </a:r>
            <a:r>
              <a:rPr lang="en-US" dirty="0"/>
              <a:t> feed the relentless pursuit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79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ow do we get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Connect with </a:t>
            </a:r>
            <a:r>
              <a:rPr lang="en-US" dirty="0" smtClean="0">
                <a:effectLst/>
              </a:rPr>
              <a:t>leadership (or co-leadership) and </a:t>
            </a:r>
            <a:r>
              <a:rPr lang="en-US" dirty="0">
                <a:effectLst/>
              </a:rPr>
              <a:t>have a meaningful conversation about these ideas</a:t>
            </a:r>
          </a:p>
          <a:p>
            <a:pPr lvl="0"/>
            <a:r>
              <a:rPr lang="en-US" dirty="0">
                <a:effectLst/>
              </a:rPr>
              <a:t>See what you have already in your </a:t>
            </a:r>
            <a:r>
              <a:rPr lang="en-US" dirty="0" smtClean="0">
                <a:effectLst/>
              </a:rPr>
              <a:t>control, and amplify what is working!</a:t>
            </a:r>
            <a:endParaRPr lang="en-US" dirty="0">
              <a:effectLst/>
            </a:endParaRPr>
          </a:p>
          <a:p>
            <a:pPr lvl="0"/>
            <a:r>
              <a:rPr lang="en-US" dirty="0">
                <a:effectLst/>
              </a:rPr>
              <a:t>Have honest </a:t>
            </a:r>
            <a:r>
              <a:rPr lang="en-US" dirty="0" smtClean="0">
                <a:effectLst/>
              </a:rPr>
              <a:t>and frequent </a:t>
            </a:r>
            <a:r>
              <a:rPr lang="en-US" dirty="0" smtClean="0"/>
              <a:t>conversations </a:t>
            </a:r>
            <a:r>
              <a:rPr lang="en-US" dirty="0" smtClean="0">
                <a:effectLst/>
              </a:rPr>
              <a:t>with </a:t>
            </a:r>
            <a:r>
              <a:rPr lang="en-US" dirty="0">
                <a:effectLst/>
              </a:rPr>
              <a:t>your employees and with your managers</a:t>
            </a:r>
          </a:p>
          <a:p>
            <a:endParaRPr lang="en-US" dirty="0"/>
          </a:p>
        </p:txBody>
      </p:sp>
      <p:pic>
        <p:nvPicPr>
          <p:cNvPr id="4" name="Picture 3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96355"/>
            <a:ext cx="1661795" cy="799703"/>
          </a:xfrm>
          <a:prstGeom prst="rect">
            <a:avLst/>
          </a:prstGeom>
        </p:spPr>
      </p:pic>
      <p:pic>
        <p:nvPicPr>
          <p:cNvPr id="5" name="Picture 4" descr="discus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409" y="3422650"/>
            <a:ext cx="3195474" cy="276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53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 What do you think? Open for discussions and Q &amp; A </a:t>
            </a:r>
            <a:endParaRPr lang="en-US" dirty="0"/>
          </a:p>
        </p:txBody>
      </p:sp>
      <p:pic>
        <p:nvPicPr>
          <p:cNvPr id="4" name="Picture 3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77111"/>
            <a:ext cx="1661795" cy="799703"/>
          </a:xfrm>
          <a:prstGeom prst="rect">
            <a:avLst/>
          </a:prstGeom>
        </p:spPr>
      </p:pic>
      <p:pic>
        <p:nvPicPr>
          <p:cNvPr id="5" name="Picture 4" descr="wizard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07" y="2413000"/>
            <a:ext cx="4025900" cy="2019300"/>
          </a:xfrm>
          <a:prstGeom prst="rect">
            <a:avLst/>
          </a:prstGeom>
        </p:spPr>
      </p:pic>
      <p:pic>
        <p:nvPicPr>
          <p:cNvPr id="6" name="Picture 5" descr="discus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607" y="662304"/>
            <a:ext cx="3195474" cy="2760346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93" y="4018957"/>
            <a:ext cx="2682509" cy="1727747"/>
          </a:xfrm>
          <a:prstGeom prst="rect">
            <a:avLst/>
          </a:prstGeom>
        </p:spPr>
      </p:pic>
      <p:pic>
        <p:nvPicPr>
          <p:cNvPr id="8" name="Picture 7" descr="you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325" y="2191444"/>
            <a:ext cx="2515678" cy="2240856"/>
          </a:xfrm>
          <a:prstGeom prst="rect">
            <a:avLst/>
          </a:prstGeom>
        </p:spPr>
      </p:pic>
      <p:pic>
        <p:nvPicPr>
          <p:cNvPr id="9" name="Picture 8" descr="amplify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03" y="4648200"/>
            <a:ext cx="44577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24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>
                <a:effectLst/>
              </a:rPr>
              <a:t>Zenyep</a:t>
            </a:r>
            <a:r>
              <a:rPr lang="en-US" dirty="0">
                <a:effectLst/>
              </a:rPr>
              <a:t> Ton – The Good Jobs Strategy</a:t>
            </a:r>
          </a:p>
          <a:p>
            <a:pPr lvl="0"/>
            <a:r>
              <a:rPr lang="en-US" dirty="0">
                <a:effectLst/>
              </a:rPr>
              <a:t>Leading Edge – Leading Places to Work </a:t>
            </a:r>
            <a:r>
              <a:rPr lang="en-US" dirty="0" smtClean="0">
                <a:effectLst/>
              </a:rPr>
              <a:t>Surveys 1 and 2</a:t>
            </a:r>
            <a:endParaRPr lang="en-US" dirty="0">
              <a:effectLst/>
            </a:endParaRPr>
          </a:p>
          <a:p>
            <a:pPr lvl="0"/>
            <a:r>
              <a:rPr lang="en-US" dirty="0">
                <a:effectLst/>
              </a:rPr>
              <a:t>Erica Brown and </a:t>
            </a:r>
            <a:r>
              <a:rPr lang="en-US" dirty="0" err="1">
                <a:effectLst/>
              </a:rPr>
              <a:t>Misha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Galperin</a:t>
            </a:r>
            <a:r>
              <a:rPr lang="en-US" dirty="0">
                <a:effectLst/>
              </a:rPr>
              <a:t> – Inspiring Jewish Leadership</a:t>
            </a:r>
          </a:p>
          <a:p>
            <a:pPr lvl="0"/>
            <a:r>
              <a:rPr lang="en-US" dirty="0">
                <a:effectLst/>
              </a:rPr>
              <a:t>Mort Mandel – It's All About Who</a:t>
            </a:r>
          </a:p>
          <a:p>
            <a:pPr lvl="0"/>
            <a:r>
              <a:rPr lang="en-US" dirty="0">
                <a:effectLst/>
              </a:rPr>
              <a:t>Jack Welch – </a:t>
            </a:r>
            <a:r>
              <a:rPr lang="en-US" dirty="0" smtClean="0">
                <a:effectLst/>
              </a:rPr>
              <a:t>Winning</a:t>
            </a:r>
          </a:p>
          <a:p>
            <a:pPr lvl="0"/>
            <a:r>
              <a:rPr lang="en-US" dirty="0" smtClean="0"/>
              <a:t>Barbara Kellerman </a:t>
            </a:r>
            <a:r>
              <a:rPr lang="mr-IN" dirty="0" smtClean="0"/>
              <a:t>–</a:t>
            </a:r>
            <a:r>
              <a:rPr lang="en-US" dirty="0" smtClean="0"/>
              <a:t> Bad Leadership</a:t>
            </a:r>
          </a:p>
          <a:p>
            <a:pPr lvl="0"/>
            <a:r>
              <a:rPr lang="en-US" dirty="0" smtClean="0">
                <a:effectLst/>
              </a:rPr>
              <a:t> </a:t>
            </a:r>
            <a:endParaRPr lang="en-US" dirty="0">
              <a:effectLst/>
            </a:endParaRPr>
          </a:p>
          <a:p>
            <a:endParaRPr lang="en-US" dirty="0"/>
          </a:p>
        </p:txBody>
      </p:sp>
      <p:pic>
        <p:nvPicPr>
          <p:cNvPr id="4" name="Picture 3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77111"/>
            <a:ext cx="1661795" cy="799703"/>
          </a:xfrm>
          <a:prstGeom prst="rect">
            <a:avLst/>
          </a:prstGeom>
        </p:spPr>
      </p:pic>
      <p:pic>
        <p:nvPicPr>
          <p:cNvPr id="5" name="Picture 4" descr="good jobs strateg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910994"/>
            <a:ext cx="1972459" cy="296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55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</a:t>
            </a:r>
            <a:r>
              <a:rPr lang="en-US" dirty="0" smtClean="0"/>
              <a:t>Questions to Explore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How can we best </a:t>
            </a:r>
            <a:r>
              <a:rPr lang="en-US" sz="2400" dirty="0"/>
              <a:t>retain and value our </a:t>
            </a:r>
            <a:r>
              <a:rPr lang="en-US" sz="2400" dirty="0" smtClean="0"/>
              <a:t>staff? </a:t>
            </a:r>
          </a:p>
          <a:p>
            <a:r>
              <a:rPr lang="en-US" dirty="0" smtClean="0"/>
              <a:t>How might we </a:t>
            </a:r>
            <a:r>
              <a:rPr lang="en-US" sz="2400" dirty="0" smtClean="0"/>
              <a:t>infuse </a:t>
            </a:r>
            <a:r>
              <a:rPr lang="en-US" sz="2400" dirty="0"/>
              <a:t>theory from both the corporate </a:t>
            </a:r>
            <a:r>
              <a:rPr lang="en-US" sz="2400" dirty="0" smtClean="0"/>
              <a:t>world and seek </a:t>
            </a:r>
            <a:r>
              <a:rPr lang="en-US" sz="2400" dirty="0"/>
              <a:t>inspiration from Jewish texts </a:t>
            </a:r>
            <a:r>
              <a:rPr lang="en-US" sz="2400" dirty="0" smtClean="0"/>
              <a:t>to help us best understand and apply these strategies?</a:t>
            </a:r>
          </a:p>
          <a:p>
            <a:r>
              <a:rPr lang="en-US" dirty="0" smtClean="0"/>
              <a:t>What can I immediately apply in my work / my organization regardless of my position?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77111"/>
            <a:ext cx="1661795" cy="799703"/>
          </a:xfrm>
          <a:prstGeom prst="rect">
            <a:avLst/>
          </a:prstGeom>
        </p:spPr>
      </p:pic>
      <p:pic>
        <p:nvPicPr>
          <p:cNvPr id="5" name="Picture 4" descr="goal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984" y="3776663"/>
            <a:ext cx="33782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358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" name="Picture 3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77111"/>
            <a:ext cx="1661795" cy="799703"/>
          </a:xfrm>
          <a:prstGeom prst="rect">
            <a:avLst/>
          </a:prstGeom>
        </p:spPr>
      </p:pic>
      <p:pic>
        <p:nvPicPr>
          <p:cNvPr id="6" name="Content Placeholder 5" descr="nice day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32" b="20332"/>
          <a:stretch>
            <a:fillRect/>
          </a:stretch>
        </p:blipFill>
        <p:spPr>
          <a:xfrm>
            <a:off x="609601" y="1600200"/>
            <a:ext cx="4865030" cy="30192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81209" y="1860909"/>
            <a:ext cx="613158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Mark S. Young, MPA/MA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Managing Director,  </a:t>
            </a:r>
          </a:p>
          <a:p>
            <a:r>
              <a:rPr lang="en-US" sz="2400" dirty="0"/>
              <a:t>The Leadership Commons, </a:t>
            </a:r>
            <a:endParaRPr lang="en-US" sz="2400" dirty="0" smtClean="0"/>
          </a:p>
          <a:p>
            <a:r>
              <a:rPr lang="en-US" sz="2400" dirty="0" smtClean="0"/>
              <a:t>The William </a:t>
            </a:r>
            <a:r>
              <a:rPr lang="en-US" sz="2400" dirty="0"/>
              <a:t>Davidson School of JTS</a:t>
            </a:r>
          </a:p>
          <a:p>
            <a:r>
              <a:rPr lang="en-US" sz="2400" dirty="0">
                <a:hlinkClick r:id="rId4"/>
              </a:rPr>
              <a:t>mayoung@jtsa.edu</a:t>
            </a:r>
            <a:r>
              <a:rPr lang="en-US" sz="2400" dirty="0"/>
              <a:t> / #908.337.4635 / @msy226nyc</a:t>
            </a:r>
          </a:p>
          <a:p>
            <a:r>
              <a:rPr lang="en-US" sz="2400" dirty="0" err="1"/>
              <a:t>www.jtsa.edu</a:t>
            </a:r>
            <a:r>
              <a:rPr lang="en-US" sz="2400" dirty="0"/>
              <a:t>/</a:t>
            </a:r>
            <a:r>
              <a:rPr lang="en-US" sz="2400" dirty="0" err="1"/>
              <a:t>jewish</a:t>
            </a:r>
            <a:r>
              <a:rPr lang="en-US" sz="2400" dirty="0"/>
              <a:t>-leadership-training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16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Discussion</a:t>
            </a:r>
            <a:br>
              <a:rPr lang="en-US" dirty="0" smtClean="0"/>
            </a:br>
            <a:r>
              <a:rPr lang="en-US" dirty="0" smtClean="0"/>
              <a:t>(graffiti wall)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Blessing </a:t>
            </a:r>
            <a:r>
              <a:rPr lang="mr-IN" dirty="0" smtClean="0">
                <a:effectLst/>
              </a:rPr>
              <a:t>–</a:t>
            </a:r>
            <a:r>
              <a:rPr lang="en-US" dirty="0" smtClean="0">
                <a:effectLst/>
              </a:rPr>
              <a:t> How are you blessed at work? What makes it great?</a:t>
            </a:r>
          </a:p>
          <a:p>
            <a:r>
              <a:rPr lang="en-US" dirty="0" smtClean="0">
                <a:effectLst/>
              </a:rPr>
              <a:t>Value  - How are you shown you are valued or appreciated?</a:t>
            </a:r>
          </a:p>
          <a:p>
            <a:r>
              <a:rPr lang="en-US" dirty="0" smtClean="0">
                <a:effectLst/>
              </a:rPr>
              <a:t>Challenges </a:t>
            </a:r>
            <a:r>
              <a:rPr lang="mr-IN" dirty="0" smtClean="0">
                <a:effectLst/>
              </a:rPr>
              <a:t>–</a:t>
            </a:r>
            <a:r>
              <a:rPr lang="en-US" dirty="0" smtClean="0">
                <a:effectLst/>
              </a:rPr>
              <a:t> What challenges do you have? What makes it @#$#?</a:t>
            </a:r>
          </a:p>
          <a:p>
            <a:r>
              <a:rPr lang="en-US" dirty="0" smtClean="0"/>
              <a:t>De-Value </a:t>
            </a:r>
            <a:r>
              <a:rPr lang="mr-IN" dirty="0" smtClean="0"/>
              <a:t>–</a:t>
            </a:r>
            <a:r>
              <a:rPr lang="en-US" dirty="0" smtClean="0"/>
              <a:t> How / when do you feel not-valued or appreciated?</a:t>
            </a:r>
            <a:endParaRPr lang="en-US" dirty="0">
              <a:effectLst/>
            </a:endParaRPr>
          </a:p>
          <a:p>
            <a:pPr marL="0" indent="0" algn="ctr">
              <a:buNone/>
            </a:pPr>
            <a:endParaRPr lang="en-US" dirty="0" smtClean="0">
              <a:effectLst/>
            </a:endParaRPr>
          </a:p>
          <a:p>
            <a:pPr marL="0" indent="0" algn="ctr">
              <a:buNone/>
            </a:pPr>
            <a:r>
              <a:rPr lang="en-US" dirty="0" err="1" smtClean="0">
                <a:effectLst/>
              </a:rPr>
              <a:t>Perkei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Avot</a:t>
            </a:r>
            <a:r>
              <a:rPr lang="en-US" dirty="0" smtClean="0">
                <a:effectLst/>
              </a:rPr>
              <a:t>: 4:1</a:t>
            </a:r>
          </a:p>
          <a:p>
            <a:pPr marL="0" indent="0" algn="ctr">
              <a:buNone/>
            </a:pPr>
            <a:r>
              <a:rPr lang="en-US" dirty="0" smtClean="0"/>
              <a:t>Who is Wise? One who learns from everyone.</a:t>
            </a:r>
            <a:endParaRPr lang="en-US" dirty="0">
              <a:effectLst/>
            </a:endParaRPr>
          </a:p>
        </p:txBody>
      </p:sp>
      <p:pic>
        <p:nvPicPr>
          <p:cNvPr id="4" name="Picture 3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96355"/>
            <a:ext cx="1661795" cy="799703"/>
          </a:xfrm>
          <a:prstGeom prst="rect">
            <a:avLst/>
          </a:prstGeom>
        </p:spPr>
      </p:pic>
      <p:pic>
        <p:nvPicPr>
          <p:cNvPr id="5" name="Picture 4" descr="bles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39" y="533400"/>
            <a:ext cx="1950813" cy="201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87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Opening Discussion</a:t>
            </a:r>
            <a:br>
              <a:rPr lang="en-US" dirty="0"/>
            </a:br>
            <a:r>
              <a:rPr lang="en-US" dirty="0"/>
              <a:t>(graffiti wall)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Many of the answers are right in front of us!</a:t>
            </a:r>
          </a:p>
          <a:p>
            <a:r>
              <a:rPr lang="en-US" dirty="0" smtClean="0"/>
              <a:t>Note what it was working and </a:t>
            </a:r>
            <a:r>
              <a:rPr lang="en-US" b="1" dirty="0" smtClean="0"/>
              <a:t>AMPILFY</a:t>
            </a:r>
            <a:r>
              <a:rPr lang="en-US" dirty="0"/>
              <a:t> </a:t>
            </a:r>
            <a:r>
              <a:rPr lang="en-US" dirty="0" smtClean="0"/>
              <a:t>this in your organization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Use what is already working to help navigate our challenges</a:t>
            </a:r>
          </a:p>
          <a:p>
            <a:r>
              <a:rPr lang="en-US" dirty="0"/>
              <a:t>B</a:t>
            </a:r>
            <a:r>
              <a:rPr lang="en-US" dirty="0" smtClean="0">
                <a:effectLst/>
              </a:rPr>
              <a:t>e honest with ourselves and other stakeholders about these challenges, so we can try to change</a:t>
            </a:r>
            <a:endParaRPr lang="en-US" dirty="0">
              <a:effectLst/>
            </a:endParaRPr>
          </a:p>
        </p:txBody>
      </p:sp>
      <p:pic>
        <p:nvPicPr>
          <p:cNvPr id="4" name="Picture 3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96355"/>
            <a:ext cx="1661795" cy="799703"/>
          </a:xfrm>
          <a:prstGeom prst="rect">
            <a:avLst/>
          </a:prstGeom>
        </p:spPr>
      </p:pic>
      <p:pic>
        <p:nvPicPr>
          <p:cNvPr id="5" name="Picture 4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96355"/>
            <a:ext cx="1661795" cy="799703"/>
          </a:xfrm>
          <a:prstGeom prst="rect">
            <a:avLst/>
          </a:prstGeom>
        </p:spPr>
      </p:pic>
      <p:pic>
        <p:nvPicPr>
          <p:cNvPr id="6" name="Picture 5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96355"/>
            <a:ext cx="1661795" cy="799703"/>
          </a:xfrm>
          <a:prstGeom prst="rect">
            <a:avLst/>
          </a:prstGeom>
        </p:spPr>
      </p:pic>
      <p:pic>
        <p:nvPicPr>
          <p:cNvPr id="7" name="Picture 6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77111"/>
            <a:ext cx="1661795" cy="799703"/>
          </a:xfrm>
          <a:prstGeom prst="rect">
            <a:avLst/>
          </a:prstGeom>
        </p:spPr>
      </p:pic>
      <p:pic>
        <p:nvPicPr>
          <p:cNvPr id="9" name="Picture 8" descr="bles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33400"/>
            <a:ext cx="2352860" cy="2427385"/>
          </a:xfrm>
          <a:prstGeom prst="rect">
            <a:avLst/>
          </a:prstGeom>
        </p:spPr>
      </p:pic>
      <p:pic>
        <p:nvPicPr>
          <p:cNvPr id="8" name="Picture 7" descr="amplify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03" y="4648200"/>
            <a:ext cx="44577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54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Own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 Resources at the 92</a:t>
            </a:r>
            <a:r>
              <a:rPr lang="en-US" baseline="30000" dirty="0" smtClean="0"/>
              <a:t>nd</a:t>
            </a:r>
            <a:r>
              <a:rPr lang="en-US" dirty="0" smtClean="0"/>
              <a:t> Street Y and Episcopal Social Services</a:t>
            </a:r>
          </a:p>
          <a:p>
            <a:r>
              <a:rPr lang="en-US" dirty="0" smtClean="0"/>
              <a:t>Experiencing Jewish Education in a leadership role at Jewish Camp, Youth Group, and JCCs</a:t>
            </a:r>
          </a:p>
          <a:p>
            <a:r>
              <a:rPr lang="en-US" dirty="0" smtClean="0"/>
              <a:t>Leading JPRO Network local group: AJP/NYC</a:t>
            </a:r>
          </a:p>
          <a:p>
            <a:r>
              <a:rPr lang="en-US" dirty="0" smtClean="0"/>
              <a:t>Responding to the prompt from JCSA: </a:t>
            </a:r>
          </a:p>
          <a:p>
            <a:pPr lvl="1"/>
            <a:r>
              <a:rPr lang="en-US" dirty="0" smtClean="0"/>
              <a:t>“What is your big bold solution to fixing Jewish community?”</a:t>
            </a:r>
            <a:endParaRPr lang="en-US" dirty="0"/>
          </a:p>
        </p:txBody>
      </p:sp>
      <p:pic>
        <p:nvPicPr>
          <p:cNvPr id="4" name="Picture 3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38623"/>
            <a:ext cx="1661795" cy="799703"/>
          </a:xfrm>
          <a:prstGeom prst="rect">
            <a:avLst/>
          </a:prstGeom>
        </p:spPr>
      </p:pic>
      <p:pic>
        <p:nvPicPr>
          <p:cNvPr id="5" name="Picture 4" descr="92Y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741" y="5419119"/>
            <a:ext cx="1449561" cy="639008"/>
          </a:xfrm>
          <a:prstGeom prst="rect">
            <a:avLst/>
          </a:prstGeom>
        </p:spPr>
      </p:pic>
      <p:pic>
        <p:nvPicPr>
          <p:cNvPr id="6" name="Picture 5" descr="ES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991" y="4425692"/>
            <a:ext cx="990600" cy="990600"/>
          </a:xfrm>
          <a:prstGeom prst="rect">
            <a:avLst/>
          </a:prstGeom>
        </p:spPr>
      </p:pic>
      <p:pic>
        <p:nvPicPr>
          <p:cNvPr id="7" name="Picture 6" descr="Camp Wis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999" y="5169730"/>
            <a:ext cx="1171893" cy="756060"/>
          </a:xfrm>
          <a:prstGeom prst="rect">
            <a:avLst/>
          </a:prstGeom>
        </p:spPr>
      </p:pic>
      <p:pic>
        <p:nvPicPr>
          <p:cNvPr id="8" name="Picture 7" descr="CRUSY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892" y="4578300"/>
            <a:ext cx="990600" cy="576165"/>
          </a:xfrm>
          <a:prstGeom prst="rect">
            <a:avLst/>
          </a:prstGeom>
        </p:spPr>
      </p:pic>
      <p:pic>
        <p:nvPicPr>
          <p:cNvPr id="9" name="Picture 8" descr="McGil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074" y="4425692"/>
            <a:ext cx="1054100" cy="556046"/>
          </a:xfrm>
          <a:prstGeom prst="rect">
            <a:avLst/>
          </a:prstGeom>
        </p:spPr>
      </p:pic>
      <p:pic>
        <p:nvPicPr>
          <p:cNvPr id="10" name="Picture 9" descr="NYU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741" y="4320027"/>
            <a:ext cx="1410135" cy="383688"/>
          </a:xfrm>
          <a:prstGeom prst="rect">
            <a:avLst/>
          </a:prstGeom>
        </p:spPr>
      </p:pic>
      <p:pic>
        <p:nvPicPr>
          <p:cNvPr id="11" name="Picture 10" descr="jpro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42" y="4425692"/>
            <a:ext cx="1930980" cy="100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57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$54K Strategy (2013)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284" y="1882588"/>
            <a:ext cx="10109201" cy="4298079"/>
          </a:xfrm>
        </p:spPr>
        <p:txBody>
          <a:bodyPr>
            <a:normAutofit/>
          </a:bodyPr>
          <a:lstStyle/>
          <a:p>
            <a:r>
              <a:rPr lang="en-US" dirty="0" smtClean="0"/>
              <a:t>$54,000 Strategy: A Bold Solution to Undervaluing our Jewish Professionals:</a:t>
            </a:r>
          </a:p>
          <a:p>
            <a:pPr lvl="1"/>
            <a:r>
              <a:rPr lang="en-US" sz="2000" b="1" dirty="0" smtClean="0"/>
              <a:t>Compensation Above the Market Rate</a:t>
            </a:r>
          </a:p>
          <a:p>
            <a:pPr lvl="1"/>
            <a:r>
              <a:rPr lang="en-US" sz="2000" b="1" dirty="0" smtClean="0"/>
              <a:t>Focus on Management Training and Strengthening Effective </a:t>
            </a:r>
            <a:r>
              <a:rPr lang="en-US" sz="2000" b="1" dirty="0" err="1" smtClean="0"/>
              <a:t>Managmeent</a:t>
            </a:r>
            <a:r>
              <a:rPr lang="en-US" sz="2000" b="1" dirty="0" smtClean="0"/>
              <a:t> in our Organizations</a:t>
            </a:r>
          </a:p>
          <a:p>
            <a:pPr lvl="1"/>
            <a:r>
              <a:rPr lang="en-US" sz="2000" b="1" dirty="0" smtClean="0"/>
              <a:t>Higher more strategic focus on Professional Development</a:t>
            </a:r>
          </a:p>
          <a:p>
            <a:pPr lvl="1"/>
            <a:endParaRPr lang="en-US" b="1" dirty="0"/>
          </a:p>
        </p:txBody>
      </p:sp>
      <p:pic>
        <p:nvPicPr>
          <p:cNvPr id="4" name="Picture 3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96355"/>
            <a:ext cx="1661795" cy="79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89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$54K Strategy (2013)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2761" y="2167413"/>
            <a:ext cx="5045255" cy="941401"/>
          </a:xfrm>
        </p:spPr>
        <p:txBody>
          <a:bodyPr>
            <a:normAutofit/>
          </a:bodyPr>
          <a:lstStyle/>
          <a:p>
            <a:pPr marL="274320" lvl="1" indent="0" algn="ctr">
              <a:buNone/>
            </a:pPr>
            <a:r>
              <a:rPr lang="en-US" b="1" dirty="0" smtClean="0"/>
              <a:t>MORE INVESTMENT IN</a:t>
            </a:r>
          </a:p>
          <a:p>
            <a:pPr marL="274320" lvl="1" indent="0" algn="ctr">
              <a:buNone/>
            </a:pPr>
            <a:r>
              <a:rPr lang="en-US" b="1" dirty="0" smtClean="0"/>
              <a:t> AND ATTENTION TO  TALENT</a:t>
            </a:r>
          </a:p>
          <a:p>
            <a:pPr marL="274320" lvl="1" indent="0" algn="ctr">
              <a:buNone/>
            </a:pPr>
            <a:endParaRPr lang="en-US" b="1" dirty="0"/>
          </a:p>
        </p:txBody>
      </p:sp>
      <p:pic>
        <p:nvPicPr>
          <p:cNvPr id="4" name="Picture 3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96355"/>
            <a:ext cx="1661795" cy="79970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206446" y="3435508"/>
            <a:ext cx="5552170" cy="702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 algn="ctr">
              <a:buFont typeface="Arial" pitchFamily="34" charset="0"/>
              <a:buNone/>
            </a:pPr>
            <a:r>
              <a:rPr lang="en-US" b="1" dirty="0" smtClean="0"/>
              <a:t>LOWER TURNOVER</a:t>
            </a:r>
          </a:p>
          <a:p>
            <a:pPr marL="274320" lvl="1" indent="0" algn="ctr">
              <a:buFont typeface="Arial" pitchFamily="34" charset="0"/>
              <a:buNone/>
            </a:pPr>
            <a:r>
              <a:rPr lang="en-US" b="1" dirty="0" smtClean="0"/>
              <a:t>&amp; HIGHER MORALE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75846" y="5313005"/>
            <a:ext cx="5552170" cy="503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 algn="ctr">
              <a:buFont typeface="Arial" pitchFamily="34" charset="0"/>
              <a:buNone/>
            </a:pPr>
            <a:r>
              <a:rPr lang="en-US" b="1" dirty="0" smtClean="0"/>
              <a:t>HIGHER PRODUCTIVITY</a:t>
            </a:r>
            <a:endParaRPr lang="en-US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3455698"/>
            <a:ext cx="5552170" cy="944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 algn="ctr">
              <a:buFont typeface="Arial" pitchFamily="34" charset="0"/>
              <a:buNone/>
            </a:pPr>
            <a:r>
              <a:rPr lang="en-US" b="1" dirty="0" smtClean="0"/>
              <a:t>STRONGER REVENUE, BETTER MEETING OF MISSION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343335" y="2605274"/>
            <a:ext cx="791596" cy="850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598786" y="4137788"/>
            <a:ext cx="1536145" cy="9178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674658" y="4400504"/>
            <a:ext cx="577947" cy="655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138144" y="2605274"/>
            <a:ext cx="1073028" cy="5035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685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Jobs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Professor of MIT – ZENYEP TON</a:t>
            </a:r>
          </a:p>
          <a:p>
            <a:pPr lvl="1"/>
            <a:r>
              <a:rPr lang="en-US" dirty="0" smtClean="0"/>
              <a:t>Compensation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Operational Excellence and Efficiency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BE A COSTCO, NOT A WAL-MART</a:t>
            </a:r>
            <a:endParaRPr lang="en-US" dirty="0"/>
          </a:p>
        </p:txBody>
      </p:sp>
      <p:pic>
        <p:nvPicPr>
          <p:cNvPr id="4" name="Picture 3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77111"/>
            <a:ext cx="1661795" cy="799703"/>
          </a:xfrm>
          <a:prstGeom prst="rect">
            <a:avLst/>
          </a:prstGeom>
        </p:spPr>
      </p:pic>
      <p:pic>
        <p:nvPicPr>
          <p:cNvPr id="5" name="Picture 4" descr="good jobs strateg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991" y="1965057"/>
            <a:ext cx="23241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487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Jobs Strategy</a:t>
            </a:r>
            <a:endParaRPr lang="en-US" dirty="0"/>
          </a:p>
        </p:txBody>
      </p:sp>
      <p:pic>
        <p:nvPicPr>
          <p:cNvPr id="4" name="Picture 3" descr="J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40" y="5777111"/>
            <a:ext cx="1661795" cy="799703"/>
          </a:xfrm>
          <a:prstGeom prst="rect">
            <a:avLst/>
          </a:prstGeom>
        </p:spPr>
      </p:pic>
      <p:pic>
        <p:nvPicPr>
          <p:cNvPr id="8" name="Picture 7" descr="Virtuous Cyc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856" y="1524000"/>
            <a:ext cx="6770594" cy="509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52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2044</TotalTime>
  <Words>1025</Words>
  <Application>Microsoft Macintosh PowerPoint</Application>
  <PresentationFormat>Custom</PresentationFormat>
  <Paragraphs>156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 STRATEGIES TO Bless Your Work force</vt:lpstr>
      <vt:lpstr>Our Questions to Explore Today</vt:lpstr>
      <vt:lpstr>Opening Discussion (graffiti wall)</vt:lpstr>
      <vt:lpstr>Opening Discussion (graffiti wall)</vt:lpstr>
      <vt:lpstr>My Own Journey</vt:lpstr>
      <vt:lpstr>The $54K Strategy (2013)</vt:lpstr>
      <vt:lpstr>The $54K Strategy (2013)</vt:lpstr>
      <vt:lpstr>Good Jobs Strategy</vt:lpstr>
      <vt:lpstr>Good Jobs Strategy</vt:lpstr>
      <vt:lpstr>Good Jobs Strategy</vt:lpstr>
      <vt:lpstr>Ma Tovu ELI Talk (2016)</vt:lpstr>
      <vt:lpstr>Ma Tovu ELI Talk (2016)</vt:lpstr>
      <vt:lpstr>Hevruta – look at your org. as a case</vt:lpstr>
      <vt:lpstr>Hevruta – look at your org. as a case</vt:lpstr>
      <vt:lpstr>Todays Jewish Professional -12 interviews (2018)</vt:lpstr>
      <vt:lpstr>Todays Jewish Professional - 12 interviews (2018)</vt:lpstr>
      <vt:lpstr>How do we get there?</vt:lpstr>
      <vt:lpstr>Closing</vt:lpstr>
      <vt:lpstr>Resources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STRATEGIES TO Bless Your Work force</dc:title>
  <dc:creator>Mark Young</dc:creator>
  <cp:lastModifiedBy>Mark Young</cp:lastModifiedBy>
  <cp:revision>8</cp:revision>
  <dcterms:created xsi:type="dcterms:W3CDTF">2018-02-26T03:43:06Z</dcterms:created>
  <dcterms:modified xsi:type="dcterms:W3CDTF">2018-03-12T03:38:14Z</dcterms:modified>
</cp:coreProperties>
</file>