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85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82" r:id="rId25"/>
    <p:sldId id="283" r:id="rId26"/>
    <p:sldId id="278" r:id="rId27"/>
    <p:sldId id="279" r:id="rId28"/>
    <p:sldId id="280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8"/>
  </p:normalViewPr>
  <p:slideViewPr>
    <p:cSldViewPr snapToGrid="0" snapToObjects="1">
      <p:cViewPr varScale="1">
        <p:scale>
          <a:sx n="118" d="100"/>
          <a:sy n="11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0148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39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52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7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351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39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033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41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091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001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94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9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240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50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802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17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40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77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2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11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4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67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12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40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6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371600" y="1783440"/>
            <a:ext cx="6400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1150113" y="1783440"/>
            <a:ext cx="0" cy="1131300"/>
          </a:xfrm>
          <a:prstGeom prst="straightConnector1">
            <a:avLst/>
          </a:prstGeom>
          <a:noFill/>
          <a:ln w="63500" cap="flat" cmpd="sng">
            <a:solidFill>
              <a:srgbClr val="00ACD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483910"/>
            <a:ext cx="83109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ACD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ACD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  <a:defRPr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459233" y="480060"/>
            <a:ext cx="0" cy="720000"/>
          </a:xfrm>
          <a:prstGeom prst="straightConnector1">
            <a:avLst/>
          </a:prstGeom>
          <a:noFill/>
          <a:ln w="63500" cap="flat" cmpd="sng">
            <a:solidFill>
              <a:srgbClr val="00ACD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  <a:defRPr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89000" y="360085"/>
            <a:ext cx="8013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647700" y="360085"/>
            <a:ext cx="0" cy="716100"/>
          </a:xfrm>
          <a:prstGeom prst="straightConnector1">
            <a:avLst/>
          </a:prstGeom>
          <a:noFill/>
          <a:ln w="76200" cap="flat" cmpd="sng">
            <a:solidFill>
              <a:srgbClr val="00ACD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483910"/>
            <a:ext cx="83109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483910"/>
            <a:ext cx="83109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2000"/>
              <a:buFont typeface="Raleway"/>
              <a:buNone/>
              <a:defRPr sz="2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ACD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CD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2000"/>
              <a:buFont typeface="Raleway"/>
              <a:buNone/>
              <a:defRPr sz="2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ACD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CD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4594622"/>
            <a:ext cx="9144000" cy="549000"/>
          </a:xfrm>
          <a:prstGeom prst="rect">
            <a:avLst/>
          </a:prstGeom>
          <a:solidFill>
            <a:srgbClr val="00ACD2"/>
          </a:solidFill>
          <a:ln w="25400" cap="flat" cmpd="sng">
            <a:solidFill>
              <a:srgbClr val="00AC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483910"/>
            <a:ext cx="83109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ACD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Shape 10" descr="UpStart Logo whit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4752975"/>
            <a:ext cx="1524426" cy="2735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1371600" y="1783440"/>
            <a:ext cx="6400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On-Boarding for Success</a:t>
            </a:r>
            <a:r>
              <a:rPr lang="en-US" sz="2400" b="0" dirty="0" smtClean="0">
                <a:solidFill>
                  <a:srgbClr val="00B0F0"/>
                </a:solidFill>
              </a:rPr>
              <a:t>:</a:t>
            </a:r>
            <a:br>
              <a:rPr lang="en-US" sz="2400" b="0" dirty="0" smtClean="0">
                <a:solidFill>
                  <a:srgbClr val="00B0F0"/>
                </a:solidFill>
              </a:rPr>
            </a:b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</a:rPr>
              <a:t>Boards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</a:rPr>
              <a:t> Helping New Camp Directors Thrive</a:t>
            </a:r>
            <a:r>
              <a:rPr lang="en-US" sz="2400" b="1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-US" sz="2400" b="1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4400" b="1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i="0" u="none" strike="noStrike" cap="none" dirty="0">
                <a:solidFill>
                  <a:srgbClr val="00ACD2"/>
                </a:solidFill>
                <a:sym typeface="Raleway"/>
              </a:rPr>
              <a:t>Should I Stay or </a:t>
            </a:r>
            <a:r>
              <a:rPr lang="en" dirty="0"/>
              <a:t>S</a:t>
            </a:r>
            <a:r>
              <a:rPr lang="en" sz="4000" i="0" u="none" strike="noStrike" cap="none" dirty="0">
                <a:solidFill>
                  <a:srgbClr val="00ACD2"/>
                </a:solidFill>
                <a:sym typeface="Raleway"/>
              </a:rPr>
              <a:t>hould I </a:t>
            </a:r>
            <a:r>
              <a:rPr lang="en" dirty="0"/>
              <a:t>G</a:t>
            </a:r>
            <a:r>
              <a:rPr lang="en" sz="4000" i="0" u="none" strike="noStrike" cap="none" dirty="0">
                <a:solidFill>
                  <a:srgbClr val="00ACD2"/>
                </a:solidFill>
                <a:sym typeface="Raleway"/>
              </a:rPr>
              <a:t>o</a:t>
            </a:r>
            <a:r>
              <a:rPr lang="en" sz="4000" b="0" i="0" u="none" strike="noStrike" cap="none" dirty="0">
                <a:solidFill>
                  <a:srgbClr val="00ACD2"/>
                </a:solidFill>
                <a:sym typeface="Raleway"/>
              </a:rPr>
              <a:t>? </a:t>
            </a:r>
            <a:r>
              <a:rPr lang="en-US" sz="4000" b="0" i="0" u="none" strike="noStrike" cap="none" dirty="0" smtClean="0">
                <a:solidFill>
                  <a:srgbClr val="00ACD2"/>
                </a:solidFill>
                <a:sym typeface="Raleway"/>
              </a:rPr>
              <a:t/>
            </a:r>
            <a:br>
              <a:rPr lang="en-US" sz="4000" b="0" i="0" u="none" strike="noStrike" cap="none" dirty="0" smtClean="0">
                <a:solidFill>
                  <a:srgbClr val="00ACD2"/>
                </a:solidFill>
                <a:sym typeface="Raleway"/>
              </a:rPr>
            </a:br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</a:rPr>
              <a:t> conversation that Camp Directors should have with themselves and their board regularly . . . </a:t>
            </a:r>
            <a:endParaRPr sz="4000" b="0" i="1" u="none" strike="noStrike" cap="none" dirty="0">
              <a:solidFill>
                <a:srgbClr val="00ACD2"/>
              </a:solidFill>
              <a:sym typeface="Raleway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58601" y="1574350"/>
            <a:ext cx="8670600" cy="3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Raleway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What does the organization need now?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Raleway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Do I have the energy and appetite for the next phase?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Raleway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Do I have the skills for the next phase?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Raleway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Can I build and lead a team for the next phase?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Does the work of the next phase make the best use of me and my gifts?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Taking the Long View </a:t>
            </a:r>
            <a:endParaRPr sz="400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3702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2-3 year time horizon, more for a founder or long-term leader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View it as an organizational function, not an episode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Who Transitions? </a:t>
            </a:r>
            <a:endParaRPr sz="4000" b="1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11700" y="1376900"/>
            <a:ext cx="8564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Leadership </a:t>
            </a:r>
            <a:r>
              <a:rPr lang="en" sz="4000" b="0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lang="en" sz="4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4000" dirty="0" smtClean="0">
                <a:solidFill>
                  <a:srgbClr val="666666"/>
                </a:solidFill>
              </a:rPr>
              <a:t>Camp</a:t>
            </a:r>
            <a:r>
              <a:rPr lang="en" sz="4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dirty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1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r>
              <a:rPr lang="en" sz="2800" b="0" i="1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Transitions are also likely to be times of organizational change, culture shift, and re-structuring.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Transition Types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Sustaining Success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Turnaround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dirty="0">
                <a:solidFill>
                  <a:srgbClr val="666666"/>
                </a:solidFill>
              </a:rPr>
              <a:t>Underperforming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Emergency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Founder/Long-Term Leader Departure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dirty="0">
                <a:solidFill>
                  <a:srgbClr val="666666"/>
                </a:solidFill>
              </a:rPr>
              <a:t>Startup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(hire first </a:t>
            </a:r>
            <a:r>
              <a:rPr lang="en-US" sz="2400" dirty="0" smtClean="0">
                <a:solidFill>
                  <a:srgbClr val="666666"/>
                </a:solidFill>
              </a:rPr>
              <a:t>Camp Director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)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Case Studies 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4246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We will divide into three teams.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Each team will examine one case</a:t>
            </a:r>
            <a:r>
              <a:rPr lang="en" sz="2400">
                <a:solidFill>
                  <a:srgbClr val="666666"/>
                </a:solidFill>
              </a:rPr>
              <a:t> and talk through the discussion questions at the end.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You are serving as consultants to the organization. What do you recommend?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Teamwork 10 min.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Report out 10 min. </a:t>
            </a:r>
            <a:endParaRPr sz="2400" b="0" i="0" u="none" strike="noStrike" cap="non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8689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3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Best Practices in Succession Planning</a:t>
            </a:r>
            <a:endParaRPr sz="34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Move from founder driven to stakeholder driven.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Create leadership pipelines.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Craft an emergency succession plan.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Build leadership capacity throughout the organization</a:t>
            </a:r>
            <a:r>
              <a:rPr lang="en" sz="2400">
                <a:solidFill>
                  <a:srgbClr val="666666"/>
                </a:solidFill>
              </a:rPr>
              <a:t> (</a:t>
            </a: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staff and board).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Recruit a strong #2.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Set term limits for the board and intentionally build board leadership.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Best Practices Cont. 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Move from founder-centric to shared leadership / distributive leadership model. 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Codify vision and core values.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Articulate contingency plans.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Practice – sabbaticals, leaves of absence.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Formal job descriptions and regular performance reviews.</a:t>
            </a:r>
            <a:endParaRPr sz="2400" b="0" i="0" u="none" strike="noStrike" cap="non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701040" y="525516"/>
            <a:ext cx="7985700" cy="67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3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Best Practices in Transition Management </a:t>
            </a:r>
            <a:endParaRPr sz="3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012371"/>
            <a:ext cx="8229600" cy="358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Know your organizational moment.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Good process goes beyond “find and replace”.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Strategic thinking before and after – includes sustainability planning.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Determine roles for founder/exiting </a:t>
            </a:r>
            <a:r>
              <a:rPr lang="en-US" sz="2400" dirty="0" smtClean="0">
                <a:solidFill>
                  <a:srgbClr val="666666"/>
                </a:solidFill>
              </a:rPr>
              <a:t>Camp Director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– hands on, on-call, hands-off – set boundaries, monitor.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Best Practices Cont. 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62400" cy="3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Don’t hire “in opposition”.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Manage internal candidates carefully.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Consider an interim</a:t>
            </a:r>
            <a:r>
              <a:rPr lang="en" sz="2400" dirty="0">
                <a:solidFill>
                  <a:srgbClr val="666666"/>
                </a:solidFill>
              </a:rPr>
              <a:t>.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Have a plan for the lame duck period.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Culture and values fit are as important as other criteria.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Transition includes successful onboarding of new </a:t>
            </a:r>
            <a:r>
              <a:rPr lang="en-US" sz="2400" dirty="0" smtClean="0">
                <a:solidFill>
                  <a:srgbClr val="666666"/>
                </a:solidFill>
              </a:rPr>
              <a:t>Camp Director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– 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support, access, good will.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Prepare, Search, Thrive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93925" y="1315800"/>
            <a:ext cx="87345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Assess</a:t>
            </a:r>
            <a:endParaRPr sz="2000" b="0" i="0" u="none" strike="noStrike" cap="non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Educate (stakeholders, funders, partners) </a:t>
            </a:r>
            <a:endParaRPr sz="200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Interim </a:t>
            </a:r>
            <a:r>
              <a:rPr lang="en" sz="2000">
                <a:solidFill>
                  <a:srgbClr val="666666"/>
                </a:solidFill>
              </a:rPr>
              <a:t>(?)</a:t>
            </a:r>
            <a:endParaRPr sz="200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Search </a:t>
            </a:r>
            <a:endParaRPr sz="200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Out-board (knowledge transfer, next role, compensation, boundaries)</a:t>
            </a:r>
            <a:endParaRPr sz="200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On-Board</a:t>
            </a:r>
            <a:endParaRPr sz="200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Support</a:t>
            </a:r>
            <a:endParaRPr sz="200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aleway"/>
              <a:buAutoNum type="arabicPeriod"/>
            </a:pPr>
            <a:r>
              <a:rPr lang="en" sz="20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Assess</a:t>
            </a:r>
            <a:endParaRPr sz="200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pstart cover photo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11096" b="14839"/>
          <a:stretch/>
        </p:blipFill>
        <p:spPr>
          <a:xfrm>
            <a:off x="-1" y="0"/>
            <a:ext cx="9263743" cy="458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262220"/>
            <a:ext cx="5829300" cy="1021556"/>
          </a:xfrm>
        </p:spPr>
        <p:txBody>
          <a:bodyPr/>
          <a:lstStyle/>
          <a:p>
            <a:pPr algn="l"/>
            <a:r>
              <a:rPr lang="en-US" cap="none" dirty="0">
                <a:latin typeface="Raleway"/>
                <a:cs typeface="Raleway"/>
              </a:rPr>
              <a:t>About </a:t>
            </a:r>
            <a:r>
              <a:rPr lang="en-US" cap="none" dirty="0" err="1">
                <a:latin typeface="Raleway"/>
                <a:cs typeface="Raleway"/>
              </a:rPr>
              <a:t>UpStart</a:t>
            </a:r>
            <a:r>
              <a:rPr lang="en-US" cap="none" dirty="0">
                <a:latin typeface="Raleway"/>
                <a:cs typeface="Raleway"/>
              </a:rPr>
              <a:t/>
            </a:r>
            <a:br>
              <a:rPr lang="en-US" cap="none" dirty="0">
                <a:latin typeface="Raleway"/>
                <a:cs typeface="Raleway"/>
              </a:rPr>
            </a:br>
            <a:endParaRPr lang="en-US" cap="none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05585" y="1363150"/>
            <a:ext cx="0" cy="816885"/>
          </a:xfrm>
          <a:prstGeom prst="line">
            <a:avLst/>
          </a:prstGeom>
          <a:ln w="63500">
            <a:solidFill>
              <a:srgbClr val="00AC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05585" y="2600325"/>
            <a:ext cx="51667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50" b="1" dirty="0" err="1">
                <a:solidFill>
                  <a:srgbClr val="00ACD2"/>
                </a:solidFill>
              </a:rPr>
              <a:t>UpStart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>
                <a:solidFill>
                  <a:schemeClr val="bg1"/>
                </a:solidFill>
              </a:rPr>
              <a:t> exists to </a:t>
            </a:r>
            <a:r>
              <a:rPr lang="en-US" sz="1050" b="1" dirty="0">
                <a:solidFill>
                  <a:schemeClr val="bg1"/>
                </a:solidFill>
              </a:rPr>
              <a:t>inspire and empower leaders to dream, build, and grow bold initiatives that enhance the vitality of Jewish </a:t>
            </a:r>
            <a:r>
              <a:rPr lang="en-US" sz="1050" b="1" dirty="0">
                <a:solidFill>
                  <a:schemeClr val="bg1"/>
                </a:solidFill>
              </a:rPr>
              <a:t>life.</a:t>
            </a:r>
            <a:endParaRPr lang="en-US" sz="1050" b="1" dirty="0">
              <a:solidFill>
                <a:schemeClr val="bg1"/>
              </a:solidFill>
            </a:endParaRPr>
          </a:p>
          <a:p>
            <a:pPr fontAlgn="base"/>
            <a:endParaRPr 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5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When to have an Interim? </a:t>
            </a:r>
            <a:endParaRPr sz="4000" b="1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3498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Leave of absence (anticipated, emergency)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Quick departure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Turnaround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Organizational decline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Dominant leader transition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Dissolution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Transition Committee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23175" y="14246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Board Committee helps to steer process prior, during, and post-transition.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Should include current Chair and Rising Chair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lang="en-US" sz="2400" b="0" i="0" u="none" strike="noStrike" cap="none" dirty="0" smtClean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400" dirty="0" smtClean="0">
                <a:solidFill>
                  <a:srgbClr val="666666"/>
                </a:solidFill>
              </a:rPr>
              <a:t>Holds three critical roles post-hire: </a:t>
            </a:r>
          </a:p>
          <a:p>
            <a:pPr lvl="1">
              <a:buClr>
                <a:srgbClr val="666666"/>
              </a:buClr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On-board</a:t>
            </a:r>
          </a:p>
          <a:p>
            <a:pPr lvl="1">
              <a:buClr>
                <a:srgbClr val="666666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666666"/>
                </a:solidFill>
              </a:rPr>
              <a:t>Support</a:t>
            </a:r>
          </a:p>
          <a:p>
            <a:pPr lvl="1">
              <a:buClr>
                <a:srgbClr val="666666"/>
              </a:buClr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Assess </a:t>
            </a:r>
            <a:endParaRPr sz="24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52400"/>
            <a:ext cx="79857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Four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working groups: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3756450"/>
          </a:xfrm>
        </p:spPr>
        <p:txBody>
          <a:bodyPr/>
          <a:lstStyle/>
          <a:p>
            <a:pPr marL="565150" indent="-514350">
              <a:buAutoNum type="arabicParenR"/>
            </a:pPr>
            <a:r>
              <a:rPr lang="en-US" sz="2000" dirty="0" smtClean="0">
                <a:solidFill>
                  <a:schemeClr val="accent5"/>
                </a:solidFill>
              </a:rPr>
              <a:t>Listening Tour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– design a listening tour for a new Camp Director. Who should s/he speak to in order to get a full picture of camp and its stakeholders? </a:t>
            </a:r>
          </a:p>
          <a:p>
            <a:pPr marL="565150" indent="-514350">
              <a:buAutoNum type="arabicParenR"/>
            </a:pPr>
            <a:r>
              <a:rPr lang="en-US" sz="2000" dirty="0" smtClean="0">
                <a:solidFill>
                  <a:schemeClr val="accent5"/>
                </a:solidFill>
              </a:rPr>
              <a:t>Board Support System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– how can the board best support a new Camp Director? </a:t>
            </a:r>
          </a:p>
          <a:p>
            <a:pPr marL="565150" indent="-514350">
              <a:buAutoNum type="arabicParenR"/>
            </a:pPr>
            <a:r>
              <a:rPr lang="en-US" sz="2000" dirty="0" smtClean="0">
                <a:solidFill>
                  <a:schemeClr val="accent5"/>
                </a:solidFill>
              </a:rPr>
              <a:t>Functions 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design a process to get the Camp Director up to speed on program, operations, and facility. </a:t>
            </a:r>
          </a:p>
          <a:p>
            <a:pPr marL="565150" indent="-514350">
              <a:buAutoNum type="arabicParenR"/>
            </a:pPr>
            <a:r>
              <a:rPr lang="en-US" sz="2000" dirty="0" smtClean="0">
                <a:solidFill>
                  <a:schemeClr val="accent5"/>
                </a:solidFill>
              </a:rPr>
              <a:t>Assessment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– what might be reasonable benchmarks for a new Camp Director for the first 90 days? 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marL="50800" indent="0"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06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701100" y="320039"/>
            <a:ext cx="7985700" cy="95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-US" dirty="0" smtClean="0"/>
              <a:t>Founder Quiz </a:t>
            </a:r>
            <a:r>
              <a:rPr lang="en-US" sz="4000" b="1" i="0" u="none" strike="noStrike" cap="none" dirty="0" smtClean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-US" sz="4000" b="1" i="0" u="none" strike="noStrike" cap="none" dirty="0" smtClean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4000" b="1" i="0" u="none" strike="noStrike" cap="none" dirty="0" smtClean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lang="en" dirty="0"/>
              <a:t>P</a:t>
            </a:r>
            <a:r>
              <a:rPr lang="en" sz="4000" b="1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oint for </a:t>
            </a:r>
            <a:r>
              <a:rPr lang="en" dirty="0"/>
              <a:t>E</a:t>
            </a:r>
            <a:r>
              <a:rPr lang="en" sz="4000" b="1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ach </a:t>
            </a:r>
            <a:r>
              <a:rPr lang="en" dirty="0"/>
              <a:t>T</a:t>
            </a:r>
            <a:r>
              <a:rPr lang="en" sz="4000" b="1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rue </a:t>
            </a:r>
            <a:r>
              <a:rPr lang="en" dirty="0"/>
              <a:t>I</a:t>
            </a:r>
            <a:r>
              <a:rPr lang="en" sz="4000" b="1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tem:</a:t>
            </a:r>
            <a:endParaRPr sz="4000" b="1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905256"/>
            <a:ext cx="8229600" cy="346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 board is comprised exclusively of close friends and colleagues of the founder. </a:t>
            </a:r>
            <a:endParaRPr sz="2000" dirty="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Staff see themselves as working for the founder, not the organization. </a:t>
            </a:r>
            <a:endParaRPr sz="2000" dirty="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 board defers to the founder on most major decisions.</a:t>
            </a:r>
            <a:endParaRPr sz="2000" dirty="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 board does not raise issues it feels the founder might be uncomfortable with. </a:t>
            </a:r>
            <a:endParaRPr sz="2000" dirty="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rgbClr val="666666"/>
                </a:solidFill>
              </a:rPr>
              <a:t>Camp</a:t>
            </a:r>
            <a:r>
              <a:rPr lang="en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is averse to systemized planning. </a:t>
            </a:r>
            <a:endParaRPr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5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lang="en"/>
              <a:t>P</a:t>
            </a: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oint for </a:t>
            </a:r>
            <a:r>
              <a:rPr lang="en"/>
              <a:t>E</a:t>
            </a: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ach </a:t>
            </a:r>
            <a:r>
              <a:rPr lang="en"/>
              <a:t>T</a:t>
            </a: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rue </a:t>
            </a:r>
            <a:r>
              <a:rPr lang="en"/>
              <a:t>I</a:t>
            </a: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tem:  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There are no accountability structures. The </a:t>
            </a:r>
            <a:r>
              <a:rPr lang="en-US" sz="1800" dirty="0" smtClean="0">
                <a:solidFill>
                  <a:srgbClr val="666666"/>
                </a:solidFill>
              </a:rPr>
              <a:t>Camp</a:t>
            </a:r>
            <a:r>
              <a:rPr lang="en" sz="1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Director does not have a regular performance review or clear deliverables. </a:t>
            </a:r>
            <a:endParaRPr sz="1800" dirty="0">
              <a:solidFill>
                <a:srgbClr val="666666"/>
              </a:solidFill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 founder is seen as the driving force in the organization. </a:t>
            </a:r>
            <a:endParaRPr sz="1800" dirty="0">
              <a:solidFill>
                <a:srgbClr val="666666"/>
              </a:solidFill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Everyone silently fears the departure of the founder. </a:t>
            </a:r>
            <a:endParaRPr sz="1800" dirty="0">
              <a:solidFill>
                <a:srgbClr val="666666"/>
              </a:solidFill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Donors seem more attracted to the founder than they are to the </a:t>
            </a:r>
            <a:r>
              <a:rPr lang="en-US" sz="1800" dirty="0" smtClean="0">
                <a:solidFill>
                  <a:srgbClr val="666666"/>
                </a:solidFill>
              </a:rPr>
              <a:t>camp</a:t>
            </a:r>
            <a:r>
              <a:rPr lang="en" sz="1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  </a:t>
            </a:r>
            <a:endParaRPr sz="1800" dirty="0">
              <a:solidFill>
                <a:srgbClr val="666666"/>
              </a:solidFill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Staff do not feel that they can voice dissent or ideas that would be unpopular with the founder. </a:t>
            </a:r>
            <a:endParaRPr sz="1800" dirty="0">
              <a:solidFill>
                <a:srgbClr val="666666"/>
              </a:solidFill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 board cheerleads, but it does not lead. </a:t>
            </a:r>
            <a:endParaRPr sz="1800" dirty="0">
              <a:solidFill>
                <a:srgbClr val="666666"/>
              </a:solidFill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When there is a crisis, stakeholders look to the founder for answers.</a:t>
            </a:r>
            <a:endParaRPr sz="18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71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Success!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New executive is able to meet current and future needs.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Right fit for organization’s values and culture.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Meets and exceeds expectations (goals, benchmarks).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Remains in position three years or more. </a:t>
            </a:r>
            <a:endParaRPr sz="240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/>
              <a:t>Commitments</a:t>
            </a:r>
            <a:endParaRPr sz="40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002075"/>
            <a:ext cx="8421600" cy="3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Identify 3 clear, actionable, and </a:t>
            </a:r>
            <a:r>
              <a:rPr lang="en" sz="2400" dirty="0">
                <a:solidFill>
                  <a:srgbClr val="666666"/>
                </a:solidFill>
              </a:rPr>
              <a:t>measurable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things your organization can do over the next three months to: </a:t>
            </a:r>
            <a:endParaRPr sz="24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Reduce exposure to </a:t>
            </a:r>
            <a:r>
              <a:rPr lang="en" sz="2400" dirty="0">
                <a:solidFill>
                  <a:srgbClr val="666666"/>
                </a:solidFill>
              </a:rPr>
              <a:t>founder's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syndrome </a:t>
            </a:r>
            <a:endParaRPr sz="24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 dirty="0" smtClean="0">
                <a:solidFill>
                  <a:srgbClr val="666666"/>
                </a:solidFill>
              </a:rPr>
              <a:t>Prepare for and manage transitions</a:t>
            </a:r>
          </a:p>
          <a:p>
            <a:pPr marL="8001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 dirty="0" smtClean="0">
                <a:solidFill>
                  <a:srgbClr val="666666"/>
                </a:solidFill>
              </a:rPr>
              <a:t>Successfully on-board a new Camp Director </a:t>
            </a:r>
            <a:endParaRPr sz="24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 rotWithShape="1">
          <a:blip r:embed="rId3">
            <a:alphaModFix amt="41000"/>
          </a:blip>
          <a:srcRect t="6701" b="17235"/>
          <a:stretch/>
        </p:blipFill>
        <p:spPr>
          <a:xfrm>
            <a:off x="0" y="7962"/>
            <a:ext cx="9144000" cy="458207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1371600" y="1831065"/>
            <a:ext cx="6400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400"/>
              <a:buFont typeface="Raleway"/>
              <a:buNone/>
            </a:pPr>
            <a:r>
              <a:rPr lang="en" sz="4400" b="1" i="0" u="none" strike="noStrike" cap="none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Thank You!</a:t>
            </a:r>
            <a:endParaRPr sz="4400" b="1" i="0" u="none" strike="noStrike" cap="none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Understand the need for a structured on-boarding process for new directors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Understand the unique and important role of lay leaders in supporting new directors.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Learn concrete skills for aligning expectations, creating systems of accountability, and maintaining excellence while driving change.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Framing Questions </a:t>
            </a:r>
            <a:endParaRPr sz="400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What </a:t>
            </a: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elements of “good management” also support good transitions? </a:t>
            </a:r>
            <a:endParaRPr sz="2000" dirty="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What makes it hard for founder driven organizations to transition to new leadership?</a:t>
            </a:r>
            <a:endParaRPr sz="20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How can funders, board members, staff, and executive directors support </a:t>
            </a:r>
            <a:r>
              <a:rPr lang="en-US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successful </a:t>
            </a:r>
            <a:r>
              <a:rPr lang="en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transition </a:t>
            </a: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management?</a:t>
            </a:r>
            <a:endParaRPr sz="20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True or False?</a:t>
            </a:r>
            <a:endParaRPr sz="400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3022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Good succession planning takes 2-3 years.</a:t>
            </a:r>
            <a:endParaRPr sz="2000" dirty="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 order for a </a:t>
            </a:r>
            <a:r>
              <a:rPr lang="en-US" sz="2000" dirty="0" smtClean="0">
                <a:solidFill>
                  <a:srgbClr val="666666"/>
                </a:solidFill>
              </a:rPr>
              <a:t>camp</a:t>
            </a:r>
            <a:r>
              <a:rPr lang="en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to succeed, the founder must stick around  for at least eight years. </a:t>
            </a:r>
            <a:endParaRPr sz="2000" dirty="0">
              <a:solidFill>
                <a:srgbClr val="666666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50% of executive directors hired following a </a:t>
            </a:r>
            <a:r>
              <a:rPr lang="en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founder</a:t>
            </a:r>
            <a:r>
              <a:rPr lang="en-US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or long-term director</a:t>
            </a:r>
            <a:r>
              <a:rPr lang="en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leave within two years</a:t>
            </a:r>
            <a:r>
              <a:rPr lang="en" sz="20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lang="en-US" sz="2000" b="0" i="0" u="none" strike="noStrike" cap="none" dirty="0" smtClean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rgbClr val="666666"/>
                </a:solidFill>
              </a:rPr>
              <a:t>Camps have a realistic sense of the time, effort, and $$ required to attract and retain the next leader. </a:t>
            </a:r>
            <a:endParaRPr sz="2000" dirty="0">
              <a:solidFill>
                <a:srgbClr val="666666"/>
              </a:solidFill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</a:pPr>
            <a:endParaRPr sz="2000" dirty="0">
              <a:solidFill>
                <a:srgbClr val="666666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i="0" u="none" strike="noStrike" cap="none" dirty="0">
                <a:solidFill>
                  <a:srgbClr val="00ACD2"/>
                </a:solidFill>
                <a:sym typeface="Raleway"/>
              </a:rPr>
              <a:t>What </a:t>
            </a:r>
            <a:r>
              <a:rPr lang="en" dirty="0"/>
              <a:t>D</a:t>
            </a:r>
            <a:r>
              <a:rPr lang="en" sz="4000" i="0" u="none" strike="noStrike" cap="none" dirty="0">
                <a:solidFill>
                  <a:srgbClr val="00ACD2"/>
                </a:solidFill>
                <a:sym typeface="Raleway"/>
              </a:rPr>
              <a:t>oes the </a:t>
            </a:r>
            <a:r>
              <a:rPr lang="en" dirty="0"/>
              <a:t>F</a:t>
            </a:r>
            <a:r>
              <a:rPr lang="en" sz="4000" i="0" u="none" strike="noStrike" cap="none" dirty="0">
                <a:solidFill>
                  <a:srgbClr val="00ACD2"/>
                </a:solidFill>
                <a:sym typeface="Raleway"/>
              </a:rPr>
              <a:t>uture </a:t>
            </a:r>
            <a:r>
              <a:rPr lang="en" dirty="0"/>
              <a:t>H</a:t>
            </a:r>
            <a:r>
              <a:rPr lang="en" sz="4000" i="0" u="none" strike="noStrike" cap="none" dirty="0">
                <a:solidFill>
                  <a:srgbClr val="00ACD2"/>
                </a:solidFill>
                <a:sym typeface="Raleway"/>
              </a:rPr>
              <a:t>old?  </a:t>
            </a:r>
            <a:endParaRPr sz="4000" i="0" u="none" strike="noStrike" cap="none" dirty="0">
              <a:solidFill>
                <a:srgbClr val="00ACD2"/>
              </a:solidFill>
              <a:sym typeface="Raleway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200150" y="1363266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Char char="•"/>
            </a:pPr>
            <a:r>
              <a:rPr lang="en" sz="2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For your </a:t>
            </a:r>
            <a:r>
              <a:rPr lang="en-US" dirty="0" smtClean="0">
                <a:solidFill>
                  <a:srgbClr val="666666"/>
                </a:solidFill>
              </a:rPr>
              <a:t>camp</a:t>
            </a:r>
            <a:r>
              <a:rPr lang="en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Char char="•"/>
            </a:pPr>
            <a:r>
              <a:rPr lang="en" sz="2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For </a:t>
            </a:r>
            <a:r>
              <a:rPr lang="en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you</a:t>
            </a:r>
            <a:r>
              <a:rPr lang="en-US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 Camp Director</a:t>
            </a:r>
            <a:r>
              <a:rPr lang="en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r>
              <a:rPr lang="en" sz="2800" b="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7030A0"/>
                </a:solidFill>
                <a:latin typeface="Raleway"/>
                <a:ea typeface="Raleway"/>
                <a:cs typeface="Raleway"/>
                <a:sym typeface="Raleway"/>
              </a:rPr>
              <a:t>                       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7030A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212" y="2694425"/>
            <a:ext cx="3140076" cy="175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i="0" u="none" strike="noStrike" cap="none" dirty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Pair Share</a:t>
            </a:r>
            <a:endParaRPr sz="400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 pairs, think out loud about where you think </a:t>
            </a:r>
            <a:r>
              <a:rPr lang="en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your </a:t>
            </a:r>
            <a:r>
              <a:rPr lang="en-US" dirty="0" smtClean="0">
                <a:solidFill>
                  <a:srgbClr val="666666"/>
                </a:solidFill>
              </a:rPr>
              <a:t>camp</a:t>
            </a:r>
            <a:r>
              <a:rPr lang="en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and its current leader </a:t>
            </a:r>
            <a:r>
              <a:rPr lang="en" sz="28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might </a:t>
            </a:r>
            <a:r>
              <a:rPr lang="en" sz="2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be in five years. 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There won’t be any mandatory sharing on this question ☺ </a:t>
            </a:r>
            <a:endParaRPr sz="28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" sz="4000" i="0" u="none" strike="noStrike" cap="none" dirty="0" smtClean="0">
                <a:solidFill>
                  <a:srgbClr val="00ACD2"/>
                </a:solidFill>
                <a:sym typeface="Raleway"/>
              </a:rPr>
              <a:t> </a:t>
            </a:r>
            <a:r>
              <a:rPr lang="en-US" dirty="0" smtClean="0"/>
              <a:t>Camp </a:t>
            </a:r>
            <a:endParaRPr sz="4000" i="0" u="none" strike="noStrike" cap="none" dirty="0">
              <a:solidFill>
                <a:srgbClr val="00ACD2"/>
              </a:solidFill>
              <a:sym typeface="Raleway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G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rowing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400" dirty="0" smtClean="0">
                <a:solidFill>
                  <a:srgbClr val="666666"/>
                </a:solidFill>
              </a:rPr>
              <a:t>"R</a:t>
            </a:r>
            <a:r>
              <a:rPr lang="en" sz="2400" b="0" i="0" u="none" strike="noStrike" cap="none" dirty="0" err="1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ight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-sized</a:t>
            </a:r>
            <a:r>
              <a:rPr lang="en-US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”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stable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Merge 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with another </a:t>
            </a:r>
            <a:r>
              <a:rPr lang="en-US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camp</a:t>
            </a:r>
            <a:endParaRPr dirty="0">
              <a:solidFill>
                <a:srgbClr val="666666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Sunset</a:t>
            </a:r>
            <a:endParaRPr lang="en-US" sz="2400" b="0" i="0" u="none" strike="noStrike" cap="none" dirty="0" smtClean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400" dirty="0" smtClean="0">
                <a:solidFill>
                  <a:srgbClr val="666666"/>
                </a:solidFill>
              </a:rPr>
              <a:t>???? </a:t>
            </a:r>
            <a:endParaRPr sz="24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701040" y="483910"/>
            <a:ext cx="7985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D2"/>
              </a:buClr>
              <a:buSzPts val="4000"/>
              <a:buFont typeface="Raleway"/>
              <a:buNone/>
            </a:pPr>
            <a:r>
              <a:rPr lang="en-US" sz="4000" i="0" u="none" strike="noStrike" cap="none" dirty="0" smtClean="0">
                <a:solidFill>
                  <a:srgbClr val="00ACD2"/>
                </a:solidFill>
                <a:latin typeface="Raleway"/>
                <a:ea typeface="Raleway"/>
                <a:cs typeface="Raleway"/>
                <a:sym typeface="Raleway"/>
              </a:rPr>
              <a:t>Camp Director </a:t>
            </a:r>
            <a:endParaRPr sz="4000" i="0" u="none" strike="noStrike" cap="none" dirty="0">
              <a:solidFill>
                <a:srgbClr val="00ACD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1374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Continue to serve as lead staff person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Bring in someone else </a:t>
            </a:r>
            <a:r>
              <a:rPr lang="en-US" sz="2400" dirty="0" smtClean="0">
                <a:solidFill>
                  <a:srgbClr val="666666"/>
                </a:solidFill>
              </a:rPr>
              <a:t>in Camp Director role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and shift to a different role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Bring in someone else </a:t>
            </a:r>
            <a:r>
              <a:rPr lang="en-US" sz="2400" dirty="0" smtClean="0">
                <a:solidFill>
                  <a:srgbClr val="666666"/>
                </a:solidFill>
              </a:rPr>
              <a:t>in Camp Director role </a:t>
            </a: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shift to the board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Transition out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????? </a:t>
            </a:r>
            <a:endParaRPr sz="2400" dirty="0">
              <a:solidFill>
                <a:srgbClr val="666666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CD2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1076</Words>
  <Application>Microsoft Macintosh PowerPoint</Application>
  <PresentationFormat>On-screen Show (16:9)</PresentationFormat>
  <Paragraphs>146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Raleway</vt:lpstr>
      <vt:lpstr>Arial</vt:lpstr>
      <vt:lpstr>Office Theme</vt:lpstr>
      <vt:lpstr>Simple Light</vt:lpstr>
      <vt:lpstr>On-Boarding for Success: Boards Helping New Camp Directors Thrive </vt:lpstr>
      <vt:lpstr>About UpStart </vt:lpstr>
      <vt:lpstr>Goals </vt:lpstr>
      <vt:lpstr>Framing Questions </vt:lpstr>
      <vt:lpstr>True or False?</vt:lpstr>
      <vt:lpstr>What Does the Future Hold?  </vt:lpstr>
      <vt:lpstr>Pair Share</vt:lpstr>
      <vt:lpstr> Camp </vt:lpstr>
      <vt:lpstr>Camp Director </vt:lpstr>
      <vt:lpstr>Should I Stay or Should I Go?  a conversation that Camp Directors should have with themselves and their board regularly . . . </vt:lpstr>
      <vt:lpstr>Taking the Long View </vt:lpstr>
      <vt:lpstr>Who Transitions? </vt:lpstr>
      <vt:lpstr>Transition Types</vt:lpstr>
      <vt:lpstr>Case Studies </vt:lpstr>
      <vt:lpstr>Best Practices in Succession Planning</vt:lpstr>
      <vt:lpstr>Best Practices Cont. </vt:lpstr>
      <vt:lpstr>Best Practices in Transition Management </vt:lpstr>
      <vt:lpstr>Best Practices Cont. </vt:lpstr>
      <vt:lpstr>Prepare, Search, Thrive</vt:lpstr>
      <vt:lpstr>When to have an Interim? </vt:lpstr>
      <vt:lpstr>Transition Committee</vt:lpstr>
      <vt:lpstr>Four working groups: </vt:lpstr>
      <vt:lpstr>Founder Quiz  1 Point for Each True Item:</vt:lpstr>
      <vt:lpstr>1 Point for Each True Item:  </vt:lpstr>
      <vt:lpstr>Success!</vt:lpstr>
      <vt:lpstr>Commitments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Transitions The Long View </dc:title>
  <cp:lastModifiedBy>Microsoft Office User</cp:lastModifiedBy>
  <cp:revision>9</cp:revision>
  <dcterms:modified xsi:type="dcterms:W3CDTF">2018-03-18T18:59:21Z</dcterms:modified>
</cp:coreProperties>
</file>