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74" r:id="rId9"/>
    <p:sldId id="275" r:id="rId10"/>
    <p:sldId id="284" r:id="rId11"/>
    <p:sldId id="285" r:id="rId12"/>
    <p:sldId id="286" r:id="rId13"/>
    <p:sldId id="287" r:id="rId14"/>
    <p:sldId id="276" r:id="rId15"/>
    <p:sldId id="277" r:id="rId16"/>
    <p:sldId id="280" r:id="rId17"/>
    <p:sldId id="278" r:id="rId18"/>
    <p:sldId id="279" r:id="rId19"/>
    <p:sldId id="281" r:id="rId20"/>
    <p:sldId id="282" r:id="rId21"/>
    <p:sldId id="270" r:id="rId22"/>
    <p:sldId id="271" r:id="rId23"/>
    <p:sldId id="272" r:id="rId24"/>
    <p:sldId id="283" r:id="rId25"/>
    <p:sldId id="273" r:id="rId26"/>
  </p:sldIdLst>
  <p:sldSz cx="9144000" cy="6858000" type="screen4x3"/>
  <p:notesSz cx="7053263"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56414" cy="46545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95217" y="0"/>
            <a:ext cx="3056414" cy="46545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0150" y="698500"/>
            <a:ext cx="4654549"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5327" y="4421823"/>
            <a:ext cx="5642609" cy="418909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28"/>
            <a:ext cx="3056414" cy="46545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95217" y="8842028"/>
            <a:ext cx="3056414" cy="465454"/>
          </a:xfrm>
          <a:prstGeom prst="rect">
            <a:avLst/>
          </a:prstGeom>
          <a:noFill/>
          <a:ln>
            <a:noFill/>
          </a:ln>
        </p:spPr>
        <p:txBody>
          <a:bodyPr lIns="93475" tIns="46725" rIns="93475" bIns="4672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38525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88" name="Shape 8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5328" y="4421823"/>
            <a:ext cx="5642700" cy="4189199"/>
          </a:xfrm>
          <a:prstGeom prst="rect">
            <a:avLst/>
          </a:prstGeom>
        </p:spPr>
        <p:txBody>
          <a:bodyPr lIns="91417" tIns="91417" rIns="91417" bIns="91417" anchor="t" anchorCtr="0">
            <a:noAutofit/>
          </a:bodyPr>
          <a:lstStyle/>
          <a:p>
            <a:endParaRPr/>
          </a:p>
        </p:txBody>
      </p:sp>
      <p:sp>
        <p:nvSpPr>
          <p:cNvPr id="147" name="Shape 147"/>
          <p:cNvSpPr>
            <a:spLocks noGrp="1" noRot="1" noChangeAspect="1"/>
          </p:cNvSpPr>
          <p:nvPr>
            <p:ph type="sldImg" idx="2"/>
          </p:nvPr>
        </p:nvSpPr>
        <p:spPr>
          <a:xfrm>
            <a:off x="12001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05328" y="4421823"/>
            <a:ext cx="5642700" cy="4189199"/>
          </a:xfrm>
          <a:prstGeom prst="rect">
            <a:avLst/>
          </a:prstGeom>
        </p:spPr>
        <p:txBody>
          <a:bodyPr lIns="91417" tIns="91417" rIns="91417" bIns="91417" anchor="t" anchorCtr="0">
            <a:noAutofit/>
          </a:bodyPr>
          <a:lstStyle/>
          <a:p>
            <a:endParaRPr/>
          </a:p>
        </p:txBody>
      </p:sp>
      <p:sp>
        <p:nvSpPr>
          <p:cNvPr id="156" name="Shape 156"/>
          <p:cNvSpPr>
            <a:spLocks noGrp="1" noRot="1" noChangeAspect="1"/>
          </p:cNvSpPr>
          <p:nvPr>
            <p:ph type="sldImg" idx="2"/>
          </p:nvPr>
        </p:nvSpPr>
        <p:spPr>
          <a:xfrm>
            <a:off x="12001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705328" y="4421823"/>
            <a:ext cx="5642700" cy="4189199"/>
          </a:xfrm>
          <a:prstGeom prst="rect">
            <a:avLst/>
          </a:prstGeom>
        </p:spPr>
        <p:txBody>
          <a:bodyPr lIns="91417" tIns="91417" rIns="91417" bIns="91417" anchor="t" anchorCtr="0">
            <a:noAutofit/>
          </a:bodyPr>
          <a:lstStyle/>
          <a:p>
            <a:endParaRPr/>
          </a:p>
        </p:txBody>
      </p:sp>
      <p:sp>
        <p:nvSpPr>
          <p:cNvPr id="165" name="Shape 165"/>
          <p:cNvSpPr>
            <a:spLocks noGrp="1" noRot="1" noChangeAspect="1"/>
          </p:cNvSpPr>
          <p:nvPr>
            <p:ph type="sldImg" idx="2"/>
          </p:nvPr>
        </p:nvSpPr>
        <p:spPr>
          <a:xfrm>
            <a:off x="12001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705328" y="4421823"/>
            <a:ext cx="5642700" cy="4189199"/>
          </a:xfrm>
          <a:prstGeom prst="rect">
            <a:avLst/>
          </a:prstGeom>
        </p:spPr>
        <p:txBody>
          <a:bodyPr lIns="91417" tIns="91417" rIns="91417" bIns="91417" anchor="t" anchorCtr="0">
            <a:noAutofit/>
          </a:bodyPr>
          <a:lstStyle/>
          <a:p>
            <a:endParaRPr/>
          </a:p>
        </p:txBody>
      </p:sp>
      <p:sp>
        <p:nvSpPr>
          <p:cNvPr id="174" name="Shape 174"/>
          <p:cNvSpPr>
            <a:spLocks noGrp="1" noRot="1" noChangeAspect="1"/>
          </p:cNvSpPr>
          <p:nvPr>
            <p:ph type="sldImg" idx="2"/>
          </p:nvPr>
        </p:nvSpPr>
        <p:spPr>
          <a:xfrm>
            <a:off x="12001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5327" y="4421823"/>
            <a:ext cx="5642700" cy="4189199"/>
          </a:xfrm>
          <a:prstGeom prst="rect">
            <a:avLst/>
          </a:prstGeom>
        </p:spPr>
        <p:txBody>
          <a:bodyPr lIns="91425" tIns="91425" rIns="91425" bIns="91425" anchor="t" anchorCtr="0">
            <a:noAutofit/>
          </a:bodyPr>
          <a:lstStyle/>
          <a:p>
            <a:pPr lvl="0" rtl="0">
              <a:spcBef>
                <a:spcPts val="0"/>
              </a:spcBef>
              <a:buNone/>
            </a:pPr>
            <a:endParaRPr/>
          </a:p>
        </p:txBody>
      </p:sp>
      <p:sp>
        <p:nvSpPr>
          <p:cNvPr id="213" name="Shape 21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705327" y="4421823"/>
            <a:ext cx="5642700" cy="4189199"/>
          </a:xfrm>
          <a:prstGeom prst="rect">
            <a:avLst/>
          </a:prstGeom>
        </p:spPr>
        <p:txBody>
          <a:bodyPr lIns="91425" tIns="91425" rIns="91425" bIns="91425" anchor="t" anchorCtr="0">
            <a:noAutofit/>
          </a:bodyPr>
          <a:lstStyle/>
          <a:p>
            <a:pPr lvl="0" rtl="0">
              <a:spcBef>
                <a:spcPts val="0"/>
              </a:spcBef>
              <a:buNone/>
            </a:pPr>
            <a:endParaRPr/>
          </a:p>
        </p:txBody>
      </p:sp>
      <p:sp>
        <p:nvSpPr>
          <p:cNvPr id="204" name="Shape 204"/>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5327" y="4421823"/>
            <a:ext cx="5642700" cy="4189199"/>
          </a:xfrm>
          <a:prstGeom prst="rect">
            <a:avLst/>
          </a:prstGeom>
        </p:spPr>
        <p:txBody>
          <a:bodyPr lIns="91425" tIns="91425" rIns="91425" bIns="91425" anchor="t" anchorCtr="0">
            <a:noAutofit/>
          </a:bodyPr>
          <a:lstStyle/>
          <a:p>
            <a:pPr lvl="0" rtl="0">
              <a:spcBef>
                <a:spcPts val="0"/>
              </a:spcBef>
              <a:buNone/>
            </a:pPr>
            <a:endParaRPr/>
          </a:p>
        </p:txBody>
      </p:sp>
      <p:sp>
        <p:nvSpPr>
          <p:cNvPr id="213" name="Shape 21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5327" y="4421823"/>
            <a:ext cx="5642700" cy="4189199"/>
          </a:xfrm>
          <a:prstGeom prst="rect">
            <a:avLst/>
          </a:prstGeom>
        </p:spPr>
        <p:txBody>
          <a:bodyPr lIns="91425" tIns="91425" rIns="91425" bIns="91425" anchor="t" anchorCtr="0">
            <a:noAutofit/>
          </a:bodyPr>
          <a:lstStyle/>
          <a:p>
            <a:pPr lvl="0" rtl="0">
              <a:spcBef>
                <a:spcPts val="0"/>
              </a:spcBef>
              <a:buNone/>
            </a:pPr>
            <a:endParaRPr/>
          </a:p>
        </p:txBody>
      </p:sp>
      <p:sp>
        <p:nvSpPr>
          <p:cNvPr id="113" name="Shape 11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05327" y="4421823"/>
            <a:ext cx="5642609" cy="4189095"/>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238" name="Shape 23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5327" y="4421823"/>
            <a:ext cx="5642609" cy="4189095"/>
          </a:xfrm>
          <a:prstGeom prst="rect">
            <a:avLst/>
          </a:prstGeom>
        </p:spPr>
        <p:txBody>
          <a:bodyPr lIns="93482" tIns="93482" rIns="93482" bIns="93482" anchor="t" anchorCtr="0">
            <a:noAutofit/>
          </a:bodyPr>
          <a:lstStyle/>
          <a:p>
            <a:endParaRPr/>
          </a:p>
        </p:txBody>
      </p:sp>
      <p:sp>
        <p:nvSpPr>
          <p:cNvPr id="238" name="Shape 23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spcBef>
                <a:spcPts val="400"/>
              </a:spcBef>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spcBef>
                <a:spcPts val="400"/>
              </a:spcBef>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spcBef>
                <a:spcPts val="360"/>
              </a:spcBef>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spcBef>
                <a:spcPts val="320"/>
              </a:spcBef>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spcBef>
                <a:spcPts val="280"/>
              </a:spcBef>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spcBef>
                <a:spcPts val="280"/>
              </a:spcBef>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spcBef>
                <a:spcPts val="280"/>
              </a:spcBef>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spcBef>
                <a:spcPts val="280"/>
              </a:spcBef>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spcBef>
                <a:spcPts val="280"/>
              </a:spcBef>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866899" y="190500"/>
            <a:ext cx="4800600" cy="7619999"/>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579937" y="2324100"/>
            <a:ext cx="5851525" cy="17526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spcBef>
                <a:spcPts val="400"/>
              </a:spcBef>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spcBef>
                <a:spcPts val="360"/>
              </a:spcBef>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spcBef>
                <a:spcPts val="320"/>
              </a:spcBef>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spcBef>
                <a:spcPts val="280"/>
              </a:spcBef>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spcBef>
                <a:spcPts val="280"/>
              </a:spcBef>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spcBef>
                <a:spcPts val="280"/>
              </a:spcBef>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spcBef>
                <a:spcPts val="280"/>
              </a:spcBef>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spcBef>
                <a:spcPts val="280"/>
              </a:spcBef>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spcBef>
                <a:spcPts val="280"/>
              </a:spcBef>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5080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81280" algn="l" rtl="0">
              <a:spcBef>
                <a:spcPts val="480"/>
              </a:spcBef>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104139"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24460"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119380" algn="l" rtl="0">
              <a:spcBef>
                <a:spcPts val="360"/>
              </a:spcBef>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73660" algn="l" rtl="0">
              <a:spcBef>
                <a:spcPts val="360"/>
              </a:spcBef>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78739" algn="l" rtl="0">
              <a:spcBef>
                <a:spcPts val="360"/>
              </a:spcBef>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71120"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76200"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5080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81280" algn="l" rtl="0">
              <a:spcBef>
                <a:spcPts val="480"/>
              </a:spcBef>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104139"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24460"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119380" algn="l" rtl="0">
              <a:spcBef>
                <a:spcPts val="360"/>
              </a:spcBef>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73660" algn="l" rtl="0">
              <a:spcBef>
                <a:spcPts val="360"/>
              </a:spcBef>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78739" algn="l" rtl="0">
              <a:spcBef>
                <a:spcPts val="360"/>
              </a:spcBef>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71120"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76200"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spcBef>
                <a:spcPts val="400"/>
              </a:spcBef>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spcBef>
                <a:spcPts val="400"/>
              </a:spcBef>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0" y="2174875"/>
            <a:ext cx="3657600" cy="3951287"/>
          </a:xfrm>
          <a:prstGeom prst="rect">
            <a:avLst/>
          </a:prstGeom>
          <a:noFill/>
          <a:ln>
            <a:noFill/>
          </a:ln>
        </p:spPr>
        <p:txBody>
          <a:bodyPr lIns="91425" tIns="91425" rIns="91425" bIns="91425" anchor="t" anchorCtr="0"/>
          <a:lstStyle>
            <a:lvl1pPr marL="342900" marR="0" lvl="0" indent="-7620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32080" algn="l" rtl="0">
              <a:spcBef>
                <a:spcPts val="320"/>
              </a:spcBef>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86360" algn="l" rtl="0">
              <a:spcBef>
                <a:spcPts val="320"/>
              </a:spcBef>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91439" algn="l" rtl="0">
              <a:spcBef>
                <a:spcPts val="32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8890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spcBef>
                <a:spcPts val="400"/>
              </a:spcBef>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spcBef>
                <a:spcPts val="400"/>
              </a:spcBef>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4"/>
          </p:nvPr>
        </p:nvSpPr>
        <p:spPr>
          <a:xfrm>
            <a:off x="4419600" y="2174875"/>
            <a:ext cx="3657600" cy="3951287"/>
          </a:xfrm>
          <a:prstGeom prst="rect">
            <a:avLst/>
          </a:prstGeom>
          <a:noFill/>
          <a:ln>
            <a:noFill/>
          </a:ln>
        </p:spPr>
        <p:txBody>
          <a:bodyPr lIns="91425" tIns="91425" rIns="91425" bIns="91425" anchor="t" anchorCtr="0"/>
          <a:lstStyle>
            <a:lvl1pPr marL="342900" marR="0" lvl="0" indent="-7620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32080" algn="l" rtl="0">
              <a:spcBef>
                <a:spcPts val="320"/>
              </a:spcBef>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86360" algn="l" rtl="0">
              <a:spcBef>
                <a:spcPts val="320"/>
              </a:spcBef>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91439" algn="l" rtl="0">
              <a:spcBef>
                <a:spcPts val="32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83820" algn="l" rtl="0">
              <a:spcBef>
                <a:spcPts val="320"/>
              </a:spcBef>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8890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spcBef>
                <a:spcPts val="0"/>
              </a:spcBef>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304798" y="6096000"/>
            <a:ext cx="7772400" cy="609599"/>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
        <p:nvSpPr>
          <p:cNvPr id="66" name="Shape 66"/>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1752" y="5495278"/>
            <a:ext cx="7772400" cy="594625"/>
          </a:xfrm>
          <a:prstGeom prst="rect">
            <a:avLst/>
          </a:prstGeom>
          <a:noFill/>
          <a:ln>
            <a:noFill/>
          </a:ln>
        </p:spPr>
        <p:txBody>
          <a:bodyPr lIns="91425" tIns="91425" rIns="91425" bIns="91425" anchor="b" anchorCtr="0"/>
          <a:lstStyle>
            <a:lvl1pPr marL="0" marR="0" lvl="0" indent="0" algn="ctr" rtl="0">
              <a:spcBef>
                <a:spcPts val="0"/>
              </a:spcBef>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a:solidFill>
                  <a:srgbClr val="FFFFFF"/>
                </a:solidFill>
                <a:latin typeface="Calibri"/>
                <a:ea typeface="Calibri"/>
                <a:cs typeface="Calibri"/>
                <a:sym typeface="Calibri"/>
              </a:rPr>
              <a:t>‹#›</a:t>
            </a:fld>
            <a:endParaRPr lang="en-US" sz="1800">
              <a:solidFill>
                <a:srgbClr val="FFFFFF"/>
              </a:solidFill>
              <a:latin typeface="Calibri"/>
              <a:ea typeface="Calibri"/>
              <a:cs typeface="Calibri"/>
              <a:sym typeface="Calibri"/>
            </a:endParaRPr>
          </a:p>
        </p:txBody>
      </p:sp>
      <p:sp>
        <p:nvSpPr>
          <p:cNvPr id="73" name="Shape 73"/>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3F3F3"/>
            </a:gs>
            <a:gs pos="75000">
              <a:schemeClr val="lt1"/>
            </a:gs>
            <a:gs pos="100000">
              <a:srgbClr val="CDCDCD"/>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06680" algn="l" rtl="0">
              <a:spcBef>
                <a:spcPts val="400"/>
              </a:spcBef>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6839"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137160"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144780" algn="l" rtl="0">
              <a:spcBef>
                <a:spcPts val="280"/>
              </a:spcBef>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99060" algn="l" rtl="0">
              <a:spcBef>
                <a:spcPts val="280"/>
              </a:spcBef>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04139" algn="l" rtl="0">
              <a:spcBef>
                <a:spcPts val="280"/>
              </a:spcBef>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96520" algn="l" rtl="0">
              <a:spcBef>
                <a:spcPts val="280"/>
              </a:spcBef>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01600" algn="l" rtl="0">
              <a:spcBef>
                <a:spcPts val="280"/>
              </a:spcBef>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Shape 12"/>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 name="Shape 13"/>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 name="Shape 14"/>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
        <p:nvSpPr>
          <p:cNvPr id="15" name="Shape 15"/>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keshetonline.org/wp-content/uploads/2014/01/Keshet-Summer-Camp-InclusionGuide1-1.pdf" TargetMode="External"/><Relationship Id="rId5" Type="http://schemas.openxmlformats.org/officeDocument/2006/relationships/image" Target="../media/image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ami@keshtonlin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daniel@keshetonlin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a:stretch/>
        </p:blipFill>
        <p:spPr>
          <a:xfrm>
            <a:off x="5486400" y="5669598"/>
            <a:ext cx="2743199" cy="990599"/>
          </a:xfrm>
          <a:prstGeom prst="rect">
            <a:avLst/>
          </a:prstGeom>
          <a:noFill/>
          <a:ln>
            <a:noFill/>
          </a:ln>
        </p:spPr>
      </p:pic>
      <p:sp>
        <p:nvSpPr>
          <p:cNvPr id="91" name="Shape 91"/>
          <p:cNvSpPr txBox="1"/>
          <p:nvPr/>
        </p:nvSpPr>
        <p:spPr>
          <a:xfrm>
            <a:off x="914400" y="1752600"/>
            <a:ext cx="6553200" cy="2062103"/>
          </a:xfrm>
          <a:prstGeom prst="rect">
            <a:avLst/>
          </a:prstGeom>
          <a:noFill/>
          <a:ln>
            <a:noFill/>
          </a:ln>
        </p:spPr>
        <p:txBody>
          <a:bodyPr lIns="91425" tIns="45700" rIns="91425" bIns="45700" anchor="t" anchorCtr="0">
            <a:noAutofit/>
          </a:bodyPr>
          <a:lstStyle/>
          <a:p>
            <a:pPr marL="0" marR="0" lvl="0" indent="0" algn="ctr" rtl="0">
              <a:spcBef>
                <a:spcPts val="0"/>
              </a:spcBef>
              <a:buClr>
                <a:srgbClr val="000000"/>
              </a:buClr>
              <a:buSzPct val="25000"/>
              <a:buFont typeface="Arial"/>
              <a:buNone/>
            </a:pPr>
            <a:r>
              <a:rPr lang="en-US" sz="3200" b="1" dirty="0" smtClean="0">
                <a:solidFill>
                  <a:schemeClr val="dk1"/>
                </a:solidFill>
                <a:latin typeface="Calibri"/>
                <a:ea typeface="Calibri"/>
                <a:cs typeface="Calibri"/>
                <a:sym typeface="Calibri"/>
              </a:rPr>
              <a:t>Transgender Inclusion: Beyond </a:t>
            </a:r>
            <a:r>
              <a:rPr lang="en-US" sz="3200" b="1" dirty="0">
                <a:solidFill>
                  <a:schemeClr val="dk1"/>
                </a:solidFill>
                <a:latin typeface="Calibri"/>
                <a:ea typeface="Calibri"/>
                <a:cs typeface="Calibri"/>
                <a:sym typeface="Calibri"/>
              </a:rPr>
              <a:t>the </a:t>
            </a:r>
            <a:r>
              <a:rPr lang="en-US" sz="3200" b="1" dirty="0" smtClean="0">
                <a:solidFill>
                  <a:schemeClr val="dk1"/>
                </a:solidFill>
                <a:latin typeface="Calibri"/>
                <a:ea typeface="Calibri"/>
                <a:cs typeface="Calibri"/>
                <a:sym typeface="Calibri"/>
              </a:rPr>
              <a:t>(Cis)Gender Binary</a:t>
            </a:r>
            <a:r>
              <a:rPr lang="en-US" sz="3200" b="0" i="0" u="none" strike="noStrike" cap="none" dirty="0">
                <a:solidFill>
                  <a:schemeClr val="dk1"/>
                </a:solidFill>
                <a:latin typeface="Calibri"/>
                <a:ea typeface="Calibri"/>
                <a:cs typeface="Calibri"/>
                <a:sym typeface="Calibri"/>
              </a:rPr>
              <a:t/>
            </a:r>
            <a:br>
              <a:rPr lang="en-US" sz="3200" b="0" i="0" u="none" strike="noStrike" cap="none" dirty="0">
                <a:solidFill>
                  <a:schemeClr val="dk1"/>
                </a:solidFill>
                <a:latin typeface="Calibri"/>
                <a:ea typeface="Calibri"/>
                <a:cs typeface="Calibri"/>
                <a:sym typeface="Calibri"/>
              </a:rPr>
            </a:br>
            <a:endParaRPr lang="en-US" sz="3200" b="0" i="0" u="none" strike="noStrike" cap="none" dirty="0">
              <a:solidFill>
                <a:schemeClr val="dk1"/>
              </a:solidFill>
              <a:latin typeface="Calibri"/>
              <a:ea typeface="Calibri"/>
              <a:cs typeface="Calibri"/>
              <a:sym typeface="Calibri"/>
            </a:endParaRPr>
          </a:p>
        </p:txBody>
      </p:sp>
      <p:sp>
        <p:nvSpPr>
          <p:cNvPr id="2" name="AutoShape 2" descr="Foundation for Jewish Cam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7" y="5453824"/>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a:stretch/>
        </p:blipFill>
        <p:spPr>
          <a:xfrm>
            <a:off x="5486400" y="5669598"/>
            <a:ext cx="2743200" cy="990599"/>
          </a:xfrm>
          <a:prstGeom prst="rect">
            <a:avLst/>
          </a:prstGeom>
          <a:noFill/>
          <a:ln>
            <a:noFill/>
          </a:ln>
        </p:spPr>
      </p:pic>
      <p:sp>
        <p:nvSpPr>
          <p:cNvPr id="151" name="Shape 151"/>
          <p:cNvSpPr txBox="1"/>
          <p:nvPr/>
        </p:nvSpPr>
        <p:spPr>
          <a:xfrm>
            <a:off x="708800" y="332775"/>
            <a:ext cx="5243400" cy="1325700"/>
          </a:xfrm>
          <a:prstGeom prst="rect">
            <a:avLst/>
          </a:prstGeom>
          <a:noFill/>
          <a:ln>
            <a:noFill/>
          </a:ln>
        </p:spPr>
        <p:txBody>
          <a:bodyPr lIns="91425" tIns="45700" rIns="91425" bIns="45700" anchor="t" anchorCtr="0">
            <a:noAutofit/>
          </a:bodyPr>
          <a:lstStyle/>
          <a:p>
            <a:pPr lvl="0" rtl="0">
              <a:lnSpc>
                <a:spcPct val="90000"/>
              </a:lnSpc>
              <a:spcBef>
                <a:spcPts val="0"/>
              </a:spcBef>
              <a:buNone/>
            </a:pPr>
            <a:r>
              <a:rPr lang="en-US" sz="2000" b="1">
                <a:solidFill>
                  <a:srgbClr val="000000"/>
                </a:solidFill>
                <a:latin typeface="Calibri"/>
                <a:ea typeface="Calibri"/>
                <a:cs typeface="Calibri"/>
                <a:sym typeface="Calibri"/>
              </a:rPr>
              <a:t>What do children know about gender? </a:t>
            </a:r>
          </a:p>
        </p:txBody>
      </p:sp>
      <p:sp>
        <p:nvSpPr>
          <p:cNvPr id="152" name="Shape 152"/>
          <p:cNvSpPr txBox="1"/>
          <p:nvPr/>
        </p:nvSpPr>
        <p:spPr>
          <a:xfrm>
            <a:off x="708800" y="1253400"/>
            <a:ext cx="6941700" cy="4351200"/>
          </a:xfrm>
          <a:prstGeom prst="rect">
            <a:avLst/>
          </a:prstGeom>
          <a:noFill/>
          <a:ln>
            <a:noFill/>
          </a:ln>
        </p:spPr>
        <p:txBody>
          <a:bodyPr lIns="91425" tIns="45700" rIns="91425" bIns="45700" anchor="t" anchorCtr="0">
            <a:noAutofit/>
          </a:bodyPr>
          <a:lstStyle/>
          <a:p>
            <a:pPr marL="228600" lvl="0" indent="-165100" rtl="0">
              <a:lnSpc>
                <a:spcPct val="90000"/>
              </a:lnSpc>
              <a:spcBef>
                <a:spcPts val="0"/>
              </a:spcBef>
              <a:buClr>
                <a:srgbClr val="000000"/>
              </a:buClr>
              <a:buSzPct val="100000"/>
              <a:buChar char="•"/>
            </a:pPr>
            <a:r>
              <a:rPr lang="en-US" sz="1800">
                <a:solidFill>
                  <a:srgbClr val="000000"/>
                </a:solidFill>
                <a:latin typeface="Calibri"/>
                <a:ea typeface="Calibri"/>
                <a:cs typeface="Calibri"/>
                <a:sym typeface="Calibri"/>
              </a:rPr>
              <a:t>Infants develop gender categories (male, female) by 6-9 months </a:t>
            </a:r>
          </a:p>
          <a:p>
            <a:pPr marL="685800" lvl="1" indent="-190500" rtl="0">
              <a:lnSpc>
                <a:spcPct val="90000"/>
              </a:lnSpc>
              <a:spcBef>
                <a:spcPts val="500"/>
              </a:spcBef>
              <a:buClr>
                <a:srgbClr val="000000"/>
              </a:buClr>
              <a:buSzPct val="100000"/>
              <a:buChar char="•"/>
            </a:pPr>
            <a:r>
              <a:rPr lang="en-US" sz="1800">
                <a:solidFill>
                  <a:srgbClr val="000000"/>
                </a:solidFill>
                <a:latin typeface="Calibri"/>
                <a:ea typeface="Calibri"/>
                <a:cs typeface="Calibri"/>
                <a:sym typeface="Calibri"/>
              </a:rPr>
              <a:t>When hear a man’s voice, preferentially look to a man’s face (over a woman’s face)</a:t>
            </a:r>
          </a:p>
          <a:p>
            <a:pPr marL="685800" lvl="1" indent="-190500" rtl="0">
              <a:lnSpc>
                <a:spcPct val="90000"/>
              </a:lnSpc>
              <a:spcBef>
                <a:spcPts val="500"/>
              </a:spcBef>
              <a:buClr>
                <a:srgbClr val="000000"/>
              </a:buClr>
              <a:buSzPct val="100000"/>
              <a:buChar char="•"/>
            </a:pPr>
            <a:r>
              <a:rPr lang="en-US" sz="1800">
                <a:solidFill>
                  <a:srgbClr val="000000"/>
                </a:solidFill>
                <a:latin typeface="Calibri"/>
                <a:ea typeface="Calibri"/>
                <a:cs typeface="Calibri"/>
                <a:sym typeface="Calibri"/>
              </a:rPr>
              <a:t>NOT a mature understanding of what these categories mean, but rather just an early recognition of patterns in their environment</a:t>
            </a:r>
          </a:p>
          <a:p>
            <a:pPr marL="228600" lvl="0" indent="-165100" rtl="0">
              <a:lnSpc>
                <a:spcPct val="90000"/>
              </a:lnSpc>
              <a:spcBef>
                <a:spcPts val="1000"/>
              </a:spcBef>
              <a:buClr>
                <a:srgbClr val="000000"/>
              </a:buClr>
              <a:buSzPct val="100000"/>
              <a:buChar char="•"/>
            </a:pPr>
            <a:r>
              <a:rPr lang="en-US" sz="1800">
                <a:solidFill>
                  <a:srgbClr val="000000"/>
                </a:solidFill>
                <a:latin typeface="Calibri"/>
                <a:ea typeface="Calibri"/>
                <a:cs typeface="Calibri"/>
                <a:sym typeface="Calibri"/>
              </a:rPr>
              <a:t>By age 2, toddlers have learned rudimentary gender stereotypes </a:t>
            </a:r>
          </a:p>
          <a:p>
            <a:pPr marL="685800" lvl="1" indent="-190500" rtl="0">
              <a:lnSpc>
                <a:spcPct val="90000"/>
              </a:lnSpc>
              <a:spcBef>
                <a:spcPts val="500"/>
              </a:spcBef>
              <a:buClr>
                <a:srgbClr val="000000"/>
              </a:buClr>
              <a:buSzPct val="100000"/>
              <a:buChar char="•"/>
            </a:pPr>
            <a:r>
              <a:rPr lang="en-US" sz="1800">
                <a:solidFill>
                  <a:srgbClr val="000000"/>
                </a:solidFill>
                <a:latin typeface="Calibri"/>
                <a:ea typeface="Calibri"/>
                <a:cs typeface="Calibri"/>
                <a:sym typeface="Calibri"/>
              </a:rPr>
              <a:t>Express surprise by “mismatches,” e.g., an image of a man putting on lipstick</a:t>
            </a:r>
          </a:p>
          <a:p>
            <a:pPr marL="685800" lvl="1" indent="-190500" rtl="0">
              <a:lnSpc>
                <a:spcPct val="90000"/>
              </a:lnSpc>
              <a:spcBef>
                <a:spcPts val="500"/>
              </a:spcBef>
              <a:buClr>
                <a:srgbClr val="000000"/>
              </a:buClr>
              <a:buSzPct val="100000"/>
              <a:buChar char="•"/>
            </a:pPr>
            <a:r>
              <a:rPr lang="en-US" sz="1800">
                <a:solidFill>
                  <a:srgbClr val="000000"/>
                </a:solidFill>
                <a:latin typeface="Calibri"/>
                <a:ea typeface="Calibri"/>
                <a:cs typeface="Calibri"/>
                <a:sym typeface="Calibri"/>
              </a:rPr>
              <a:t>Can identify “boy toys” and “girl toys” according to typical social norms </a:t>
            </a:r>
          </a:p>
          <a:p>
            <a:pPr marL="228600" lvl="0" indent="-165100" rtl="0">
              <a:lnSpc>
                <a:spcPct val="90000"/>
              </a:lnSpc>
              <a:spcBef>
                <a:spcPts val="1000"/>
              </a:spcBef>
              <a:buClr>
                <a:srgbClr val="000000"/>
              </a:buClr>
              <a:buSzPct val="100000"/>
              <a:buChar char="•"/>
            </a:pPr>
            <a:r>
              <a:rPr lang="en-US" sz="1800">
                <a:solidFill>
                  <a:srgbClr val="000000"/>
                </a:solidFill>
                <a:latin typeface="Calibri"/>
                <a:ea typeface="Calibri"/>
                <a:cs typeface="Calibri"/>
                <a:sym typeface="Calibri"/>
              </a:rPr>
              <a:t>By preschool, children start to avoid peers who violate gender norms</a:t>
            </a:r>
          </a:p>
        </p:txBody>
      </p:sp>
      <p:sp>
        <p:nvSpPr>
          <p:cNvPr id="153" name="Shape 153"/>
          <p:cNvSpPr txBox="1"/>
          <p:nvPr/>
        </p:nvSpPr>
        <p:spPr>
          <a:xfrm>
            <a:off x="708800" y="493000"/>
            <a:ext cx="6227100" cy="695400"/>
          </a:xfrm>
          <a:prstGeom prst="rect">
            <a:avLst/>
          </a:prstGeom>
          <a:noFill/>
          <a:ln>
            <a:noFill/>
          </a:ln>
        </p:spPr>
        <p:txBody>
          <a:bodyPr lIns="91425" tIns="91425" rIns="91425" bIns="91425" anchor="ctr" anchorCtr="0">
            <a:noAutofit/>
          </a:bodyPr>
          <a:lstStyle/>
          <a:p>
            <a:pPr lvl="0" rtl="0">
              <a:spcBef>
                <a:spcPts val="0"/>
              </a:spcBef>
              <a:buNone/>
            </a:pPr>
            <a:r>
              <a:rPr lang="en-US"/>
              <a:t>Following data from Dr. Patrick Rock, Youth and Gender Project</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88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a:stretch/>
        </p:blipFill>
        <p:spPr>
          <a:xfrm>
            <a:off x="5486400" y="5669598"/>
            <a:ext cx="2743200" cy="990599"/>
          </a:xfrm>
          <a:prstGeom prst="rect">
            <a:avLst/>
          </a:prstGeom>
          <a:noFill/>
          <a:ln>
            <a:noFill/>
          </a:ln>
        </p:spPr>
      </p:pic>
      <p:sp>
        <p:nvSpPr>
          <p:cNvPr id="160" name="Shape 160"/>
          <p:cNvSpPr txBox="1"/>
          <p:nvPr/>
        </p:nvSpPr>
        <p:spPr>
          <a:xfrm>
            <a:off x="838200" y="365125"/>
            <a:ext cx="6828600" cy="1325700"/>
          </a:xfrm>
          <a:prstGeom prst="rect">
            <a:avLst/>
          </a:prstGeom>
          <a:noFill/>
          <a:ln>
            <a:noFill/>
          </a:ln>
        </p:spPr>
        <p:txBody>
          <a:bodyPr lIns="91425" tIns="45700" rIns="91425" bIns="45700" anchor="t" anchorCtr="0">
            <a:noAutofit/>
          </a:bodyPr>
          <a:lstStyle/>
          <a:p>
            <a:pPr lvl="0" rtl="0">
              <a:lnSpc>
                <a:spcPct val="90000"/>
              </a:lnSpc>
              <a:spcBef>
                <a:spcPts val="0"/>
              </a:spcBef>
              <a:buNone/>
            </a:pPr>
            <a:r>
              <a:rPr lang="en-US" sz="2000" b="1">
                <a:solidFill>
                  <a:srgbClr val="000000"/>
                </a:solidFill>
                <a:latin typeface="Calibri"/>
                <a:ea typeface="Calibri"/>
                <a:cs typeface="Calibri"/>
                <a:sym typeface="Calibri"/>
              </a:rPr>
              <a:t>When do children develop a gender identity of their own? </a:t>
            </a:r>
          </a:p>
        </p:txBody>
      </p:sp>
      <p:sp>
        <p:nvSpPr>
          <p:cNvPr id="161" name="Shape 161"/>
          <p:cNvSpPr txBox="1"/>
          <p:nvPr/>
        </p:nvSpPr>
        <p:spPr>
          <a:xfrm>
            <a:off x="266700" y="1804850"/>
            <a:ext cx="7962900" cy="4351200"/>
          </a:xfrm>
          <a:prstGeom prst="rect">
            <a:avLst/>
          </a:prstGeom>
          <a:noFill/>
          <a:ln>
            <a:noFill/>
          </a:ln>
        </p:spPr>
        <p:txBody>
          <a:bodyPr lIns="91425" tIns="45700" rIns="91425" bIns="45700" anchor="t" anchorCtr="0">
            <a:noAutofit/>
          </a:bodyPr>
          <a:lstStyle/>
          <a:p>
            <a:pPr marL="228600" lvl="0" indent="-139700" rtl="0">
              <a:lnSpc>
                <a:spcPct val="90000"/>
              </a:lnSpc>
              <a:spcBef>
                <a:spcPts val="0"/>
              </a:spcBef>
              <a:buClr>
                <a:srgbClr val="000000"/>
              </a:buClr>
              <a:buChar char="•"/>
            </a:pPr>
            <a:r>
              <a:rPr lang="en-US" b="1">
                <a:solidFill>
                  <a:srgbClr val="000000"/>
                </a:solidFill>
                <a:latin typeface="Calibri"/>
                <a:ea typeface="Calibri"/>
                <a:cs typeface="Calibri"/>
                <a:sym typeface="Calibri"/>
              </a:rPr>
              <a:t>Gender Identity</a:t>
            </a:r>
            <a:r>
              <a:rPr lang="en-US">
                <a:solidFill>
                  <a:srgbClr val="000000"/>
                </a:solidFill>
                <a:latin typeface="Calibri"/>
                <a:ea typeface="Calibri"/>
                <a:cs typeface="Calibri"/>
                <a:sym typeface="Calibri"/>
              </a:rPr>
              <a:t>: Children start to label themselves (e.g., as a boy, as a girl) between 2 and 3 years of age</a:t>
            </a:r>
          </a:p>
          <a:p>
            <a:pPr marL="228600" lvl="0" indent="-139700" rtl="0">
              <a:lnSpc>
                <a:spcPct val="90000"/>
              </a:lnSpc>
              <a:spcBef>
                <a:spcPts val="1000"/>
              </a:spcBef>
              <a:buClr>
                <a:srgbClr val="000000"/>
              </a:buClr>
              <a:buChar char="•"/>
            </a:pPr>
            <a:r>
              <a:rPr lang="en-US" b="1">
                <a:solidFill>
                  <a:srgbClr val="000000"/>
                </a:solidFill>
                <a:latin typeface="Calibri"/>
                <a:ea typeface="Calibri"/>
                <a:cs typeface="Calibri"/>
                <a:sym typeface="Calibri"/>
              </a:rPr>
              <a:t>Gender Stability</a:t>
            </a:r>
            <a:r>
              <a:rPr lang="en-US">
                <a:solidFill>
                  <a:srgbClr val="000000"/>
                </a:solidFill>
                <a:latin typeface="Calibri"/>
                <a:ea typeface="Calibri"/>
                <a:cs typeface="Calibri"/>
                <a:sym typeface="Calibri"/>
              </a:rPr>
              <a:t>: Between 3 and 4 years old, children learn that gender is stable—that a girl will not grow up to be a man. </a:t>
            </a:r>
          </a:p>
          <a:p>
            <a:pPr marL="228600" lvl="0" indent="-139700" rtl="0">
              <a:lnSpc>
                <a:spcPct val="90000"/>
              </a:lnSpc>
              <a:spcBef>
                <a:spcPts val="1000"/>
              </a:spcBef>
              <a:buClr>
                <a:srgbClr val="000000"/>
              </a:buClr>
              <a:buChar char="•"/>
            </a:pPr>
            <a:r>
              <a:rPr lang="en-US" b="1">
                <a:solidFill>
                  <a:srgbClr val="000000"/>
                </a:solidFill>
                <a:latin typeface="Calibri"/>
                <a:ea typeface="Calibri"/>
                <a:cs typeface="Calibri"/>
                <a:sym typeface="Calibri"/>
              </a:rPr>
              <a:t>Gender Constancy</a:t>
            </a:r>
            <a:r>
              <a:rPr lang="en-US">
                <a:solidFill>
                  <a:srgbClr val="000000"/>
                </a:solidFill>
                <a:latin typeface="Calibri"/>
                <a:ea typeface="Calibri"/>
                <a:cs typeface="Calibri"/>
                <a:sym typeface="Calibri"/>
              </a:rPr>
              <a:t>: Between 5 and 7 years old, children learn that gender is consistent across situations—that a boy does not become a girl by putting on a dress. </a:t>
            </a:r>
          </a:p>
          <a:p>
            <a:pPr marL="228600" lvl="0" indent="-139700" rtl="0">
              <a:lnSpc>
                <a:spcPct val="90000"/>
              </a:lnSpc>
              <a:spcBef>
                <a:spcPts val="1000"/>
              </a:spcBef>
              <a:buClr>
                <a:srgbClr val="000000"/>
              </a:buClr>
              <a:buChar char="•"/>
            </a:pPr>
            <a:r>
              <a:rPr lang="en-US">
                <a:solidFill>
                  <a:srgbClr val="000000"/>
                </a:solidFill>
                <a:latin typeface="Calibri"/>
                <a:ea typeface="Calibri"/>
                <a:cs typeface="Calibri"/>
                <a:sym typeface="Calibri"/>
              </a:rPr>
              <a:t>Over the course of early childhood</a:t>
            </a:r>
            <a:r>
              <a:rPr lang="en-US">
                <a:latin typeface="Calibri"/>
                <a:ea typeface="Calibri"/>
                <a:cs typeface="Calibri"/>
                <a:sym typeface="Calibri"/>
              </a:rPr>
              <a:t>, </a:t>
            </a:r>
            <a:r>
              <a:rPr lang="en-US">
                <a:solidFill>
                  <a:srgbClr val="000000"/>
                </a:solidFill>
                <a:latin typeface="Calibri"/>
                <a:ea typeface="Calibri"/>
                <a:cs typeface="Calibri"/>
                <a:sym typeface="Calibri"/>
              </a:rPr>
              <a:t>children seek out information about what being a “boy” or a “girl” means—looking to same-sex role models and media images.</a:t>
            </a:r>
          </a:p>
          <a:p>
            <a:pPr marL="228600" lvl="0" indent="-50800" rtl="0">
              <a:lnSpc>
                <a:spcPct val="90000"/>
              </a:lnSpc>
              <a:spcBef>
                <a:spcPts val="1000"/>
              </a:spcBef>
              <a:buNone/>
            </a:pPr>
            <a:endParaRPr sz="2800">
              <a:solidFill>
                <a:srgbClr val="000000"/>
              </a:solidFill>
              <a:latin typeface="Calibri"/>
              <a:ea typeface="Calibri"/>
              <a:cs typeface="Calibri"/>
              <a:sym typeface="Calibri"/>
            </a:endParaRPr>
          </a:p>
        </p:txBody>
      </p:sp>
      <p:sp>
        <p:nvSpPr>
          <p:cNvPr id="162" name="Shape 162"/>
          <p:cNvSpPr txBox="1"/>
          <p:nvPr/>
        </p:nvSpPr>
        <p:spPr>
          <a:xfrm>
            <a:off x="1099875" y="889600"/>
            <a:ext cx="7336800" cy="855900"/>
          </a:xfrm>
          <a:prstGeom prst="rect">
            <a:avLst/>
          </a:prstGeom>
          <a:noFill/>
          <a:ln>
            <a:noFill/>
          </a:ln>
        </p:spPr>
        <p:txBody>
          <a:bodyPr lIns="91425" tIns="91425" rIns="91425" bIns="91425" anchor="t" anchorCtr="0">
            <a:noAutofit/>
          </a:bodyPr>
          <a:lstStyle/>
          <a:p>
            <a:pPr lvl="0">
              <a:spcBef>
                <a:spcPts val="0"/>
              </a:spcBef>
              <a:buNone/>
            </a:pPr>
            <a:r>
              <a:rPr lang="en-US"/>
              <a:t>Following data from Dr. Patrick Rock, Youth and Gender Project</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21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a:stretch/>
        </p:blipFill>
        <p:spPr>
          <a:xfrm>
            <a:off x="5486400" y="5669598"/>
            <a:ext cx="2743200" cy="990599"/>
          </a:xfrm>
          <a:prstGeom prst="rect">
            <a:avLst/>
          </a:prstGeom>
          <a:noFill/>
          <a:ln>
            <a:noFill/>
          </a:ln>
        </p:spPr>
      </p:pic>
      <p:sp>
        <p:nvSpPr>
          <p:cNvPr id="169" name="Shape 169"/>
          <p:cNvSpPr txBox="1"/>
          <p:nvPr/>
        </p:nvSpPr>
        <p:spPr>
          <a:xfrm>
            <a:off x="838200" y="365125"/>
            <a:ext cx="6100800" cy="1325700"/>
          </a:xfrm>
          <a:prstGeom prst="rect">
            <a:avLst/>
          </a:prstGeom>
          <a:noFill/>
          <a:ln>
            <a:noFill/>
          </a:ln>
        </p:spPr>
        <p:txBody>
          <a:bodyPr lIns="91425" tIns="45700" rIns="91425" bIns="45700" anchor="t" anchorCtr="0">
            <a:noAutofit/>
          </a:bodyPr>
          <a:lstStyle/>
          <a:p>
            <a:pPr lvl="0" rtl="0">
              <a:lnSpc>
                <a:spcPct val="90000"/>
              </a:lnSpc>
              <a:spcBef>
                <a:spcPts val="0"/>
              </a:spcBef>
              <a:buNone/>
            </a:pPr>
            <a:r>
              <a:rPr lang="en-US" sz="2000" b="1">
                <a:solidFill>
                  <a:srgbClr val="000000"/>
                </a:solidFill>
                <a:latin typeface="Calibri"/>
                <a:ea typeface="Calibri"/>
                <a:cs typeface="Calibri"/>
                <a:sym typeface="Calibri"/>
              </a:rPr>
              <a:t>What sort of gender variability is common in children? </a:t>
            </a:r>
          </a:p>
        </p:txBody>
      </p:sp>
      <p:sp>
        <p:nvSpPr>
          <p:cNvPr id="170" name="Shape 170"/>
          <p:cNvSpPr txBox="1"/>
          <p:nvPr/>
        </p:nvSpPr>
        <p:spPr>
          <a:xfrm>
            <a:off x="353297" y="1555450"/>
            <a:ext cx="7876200" cy="4351200"/>
          </a:xfrm>
          <a:prstGeom prst="rect">
            <a:avLst/>
          </a:prstGeom>
          <a:noFill/>
          <a:ln>
            <a:noFill/>
          </a:ln>
        </p:spPr>
        <p:txBody>
          <a:bodyPr lIns="91425" tIns="45700" rIns="91425" bIns="45700" anchor="t" anchorCtr="0">
            <a:noAutofit/>
          </a:bodyPr>
          <a:lstStyle/>
          <a:p>
            <a:pPr marL="228600" lvl="0" indent="-152400" rtl="0">
              <a:lnSpc>
                <a:spcPct val="90000"/>
              </a:lnSpc>
              <a:spcBef>
                <a:spcPts val="0"/>
              </a:spcBef>
              <a:buClr>
                <a:srgbClr val="000000"/>
              </a:buClr>
              <a:buChar char="•"/>
            </a:pPr>
            <a:r>
              <a:rPr lang="en-US">
                <a:solidFill>
                  <a:srgbClr val="000000"/>
                </a:solidFill>
                <a:latin typeface="Calibri"/>
                <a:ea typeface="Calibri"/>
                <a:cs typeface="Calibri"/>
                <a:sym typeface="Calibri"/>
              </a:rPr>
              <a:t>Some children engage in play or hobbies that are not normative for their gender group</a:t>
            </a:r>
          </a:p>
          <a:p>
            <a:pPr marL="228600" lvl="0" indent="-152400" rtl="0">
              <a:lnSpc>
                <a:spcPct val="90000"/>
              </a:lnSpc>
              <a:spcBef>
                <a:spcPts val="1000"/>
              </a:spcBef>
              <a:buClr>
                <a:srgbClr val="000000"/>
              </a:buClr>
              <a:buChar char="•"/>
            </a:pPr>
            <a:r>
              <a:rPr lang="en-US">
                <a:solidFill>
                  <a:srgbClr val="000000"/>
                </a:solidFill>
                <a:latin typeface="Calibri"/>
                <a:ea typeface="Calibri"/>
                <a:cs typeface="Calibri"/>
                <a:sym typeface="Calibri"/>
              </a:rPr>
              <a:t>Some children are perceived as “gender non-conforming” in the way they walk, speak or play </a:t>
            </a:r>
          </a:p>
          <a:p>
            <a:pPr marL="228600" lvl="0" indent="-152400" rtl="0">
              <a:lnSpc>
                <a:spcPct val="90000"/>
              </a:lnSpc>
              <a:spcBef>
                <a:spcPts val="1000"/>
              </a:spcBef>
              <a:buClr>
                <a:srgbClr val="000000"/>
              </a:buClr>
              <a:buChar char="•"/>
            </a:pPr>
            <a:r>
              <a:rPr lang="en-US">
                <a:solidFill>
                  <a:srgbClr val="000000"/>
                </a:solidFill>
                <a:latin typeface="Calibri"/>
                <a:ea typeface="Calibri"/>
                <a:cs typeface="Calibri"/>
                <a:sym typeface="Calibri"/>
              </a:rPr>
              <a:t>Some children engage in pretend play in which they take on the role of a different-gendered character</a:t>
            </a:r>
          </a:p>
          <a:p>
            <a:pPr marL="228600" lvl="0" indent="-152400" rtl="0">
              <a:lnSpc>
                <a:spcPct val="90000"/>
              </a:lnSpc>
              <a:spcBef>
                <a:spcPts val="1000"/>
              </a:spcBef>
              <a:buClr>
                <a:srgbClr val="000000"/>
              </a:buClr>
              <a:buChar char="•"/>
            </a:pPr>
            <a:r>
              <a:rPr lang="en-US">
                <a:solidFill>
                  <a:srgbClr val="000000"/>
                </a:solidFill>
                <a:latin typeface="Calibri"/>
                <a:ea typeface="Calibri"/>
                <a:cs typeface="Calibri"/>
                <a:sym typeface="Calibri"/>
              </a:rPr>
              <a:t>Some children show delays in development of gender concepts (e.g., gender stability)</a:t>
            </a:r>
          </a:p>
          <a:p>
            <a:pPr marL="228600" lvl="0" indent="-152400" rtl="0">
              <a:lnSpc>
                <a:spcPct val="90000"/>
              </a:lnSpc>
              <a:spcBef>
                <a:spcPts val="1000"/>
              </a:spcBef>
              <a:buClr>
                <a:srgbClr val="000000"/>
              </a:buClr>
              <a:buChar char="•"/>
            </a:pPr>
            <a:r>
              <a:rPr lang="en-US">
                <a:solidFill>
                  <a:srgbClr val="000000"/>
                </a:solidFill>
                <a:latin typeface="Calibri"/>
                <a:ea typeface="Calibri"/>
                <a:cs typeface="Calibri"/>
                <a:sym typeface="Calibri"/>
              </a:rPr>
              <a:t>Research on children who engage in the above “gender atypical behaviors” reveals that the vast majority of such children do not grow up to identify as transgender. </a:t>
            </a:r>
          </a:p>
        </p:txBody>
      </p:sp>
      <p:sp>
        <p:nvSpPr>
          <p:cNvPr id="171" name="Shape 171"/>
          <p:cNvSpPr txBox="1"/>
          <p:nvPr/>
        </p:nvSpPr>
        <p:spPr>
          <a:xfrm>
            <a:off x="643700" y="884650"/>
            <a:ext cx="7585800" cy="670800"/>
          </a:xfrm>
          <a:prstGeom prst="rect">
            <a:avLst/>
          </a:prstGeom>
          <a:noFill/>
          <a:ln>
            <a:noFill/>
          </a:ln>
        </p:spPr>
        <p:txBody>
          <a:bodyPr lIns="91425" tIns="91425" rIns="91425" bIns="91425" anchor="ctr" anchorCtr="0">
            <a:noAutofit/>
          </a:bodyPr>
          <a:lstStyle/>
          <a:p>
            <a:pPr lvl="0" rtl="0">
              <a:spcBef>
                <a:spcPts val="0"/>
              </a:spcBef>
              <a:buNone/>
            </a:pPr>
            <a:r>
              <a:rPr lang="en-US"/>
              <a:t>Following data from Dr. Patrick Rock, Youth and Gender Project</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7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a:stretch/>
        </p:blipFill>
        <p:spPr>
          <a:xfrm>
            <a:off x="5486400" y="5669598"/>
            <a:ext cx="2743200" cy="990599"/>
          </a:xfrm>
          <a:prstGeom prst="rect">
            <a:avLst/>
          </a:prstGeom>
          <a:noFill/>
          <a:ln>
            <a:noFill/>
          </a:ln>
        </p:spPr>
      </p:pic>
      <p:sp>
        <p:nvSpPr>
          <p:cNvPr id="178" name="Shape 178"/>
          <p:cNvSpPr txBox="1"/>
          <p:nvPr/>
        </p:nvSpPr>
        <p:spPr>
          <a:xfrm>
            <a:off x="838200" y="365125"/>
            <a:ext cx="10515600" cy="1325700"/>
          </a:xfrm>
          <a:prstGeom prst="rect">
            <a:avLst/>
          </a:prstGeom>
          <a:noFill/>
          <a:ln>
            <a:noFill/>
          </a:ln>
        </p:spPr>
        <p:txBody>
          <a:bodyPr lIns="91425" tIns="45700" rIns="91425" bIns="45700" anchor="t" anchorCtr="0">
            <a:noAutofit/>
          </a:bodyPr>
          <a:lstStyle/>
          <a:p>
            <a:pPr lvl="0" rtl="0">
              <a:lnSpc>
                <a:spcPct val="90000"/>
              </a:lnSpc>
              <a:spcBef>
                <a:spcPts val="0"/>
              </a:spcBef>
              <a:buNone/>
            </a:pPr>
            <a:r>
              <a:rPr lang="en-US" sz="2000" b="1">
                <a:solidFill>
                  <a:srgbClr val="000000"/>
                </a:solidFill>
                <a:latin typeface="Calibri"/>
                <a:ea typeface="Calibri"/>
                <a:cs typeface="Calibri"/>
                <a:sym typeface="Calibri"/>
              </a:rPr>
              <a:t>What does it mean to be a transgender youth? </a:t>
            </a:r>
          </a:p>
        </p:txBody>
      </p:sp>
      <p:sp>
        <p:nvSpPr>
          <p:cNvPr id="179" name="Shape 179"/>
          <p:cNvSpPr txBox="1"/>
          <p:nvPr/>
        </p:nvSpPr>
        <p:spPr>
          <a:xfrm>
            <a:off x="838200" y="1576250"/>
            <a:ext cx="7588800" cy="4351200"/>
          </a:xfrm>
          <a:prstGeom prst="rect">
            <a:avLst/>
          </a:prstGeom>
          <a:noFill/>
          <a:ln>
            <a:noFill/>
          </a:ln>
        </p:spPr>
        <p:txBody>
          <a:bodyPr lIns="91425" tIns="45700" rIns="91425" bIns="45700" anchor="t" anchorCtr="0">
            <a:noAutofit/>
          </a:bodyPr>
          <a:lstStyle/>
          <a:p>
            <a:pPr marL="228600" lvl="0" indent="-139700" rtl="0">
              <a:lnSpc>
                <a:spcPct val="90000"/>
              </a:lnSpc>
              <a:spcBef>
                <a:spcPts val="0"/>
              </a:spcBef>
              <a:buClr>
                <a:srgbClr val="000000"/>
              </a:buClr>
              <a:buChar char="•"/>
            </a:pPr>
            <a:r>
              <a:rPr lang="en-US">
                <a:solidFill>
                  <a:srgbClr val="000000"/>
                </a:solidFill>
                <a:latin typeface="Calibri"/>
                <a:ea typeface="Calibri"/>
                <a:cs typeface="Calibri"/>
                <a:sym typeface="Calibri"/>
              </a:rPr>
              <a:t>A child is considered transgender if they express a </a:t>
            </a:r>
            <a:r>
              <a:rPr lang="en-US" b="1">
                <a:solidFill>
                  <a:srgbClr val="000000"/>
                </a:solidFill>
                <a:latin typeface="Calibri"/>
                <a:ea typeface="Calibri"/>
                <a:cs typeface="Calibri"/>
                <a:sym typeface="Calibri"/>
              </a:rPr>
              <a:t>consistent</a:t>
            </a:r>
            <a:r>
              <a:rPr lang="en-US">
                <a:solidFill>
                  <a:srgbClr val="000000"/>
                </a:solidFill>
                <a:latin typeface="Calibri"/>
                <a:ea typeface="Calibri"/>
                <a:cs typeface="Calibri"/>
                <a:sym typeface="Calibri"/>
              </a:rPr>
              <a:t>, </a:t>
            </a:r>
            <a:r>
              <a:rPr lang="en-US" b="1">
                <a:solidFill>
                  <a:srgbClr val="000000"/>
                </a:solidFill>
                <a:latin typeface="Calibri"/>
                <a:ea typeface="Calibri"/>
                <a:cs typeface="Calibri"/>
                <a:sym typeface="Calibri"/>
              </a:rPr>
              <a:t>persistent</a:t>
            </a:r>
            <a:r>
              <a:rPr lang="en-US">
                <a:solidFill>
                  <a:srgbClr val="000000"/>
                </a:solidFill>
                <a:latin typeface="Calibri"/>
                <a:ea typeface="Calibri"/>
                <a:cs typeface="Calibri"/>
                <a:sym typeface="Calibri"/>
              </a:rPr>
              <a:t> and </a:t>
            </a:r>
            <a:r>
              <a:rPr lang="en-US" b="1">
                <a:solidFill>
                  <a:srgbClr val="000000"/>
                </a:solidFill>
                <a:latin typeface="Calibri"/>
                <a:ea typeface="Calibri"/>
                <a:cs typeface="Calibri"/>
                <a:sym typeface="Calibri"/>
              </a:rPr>
              <a:t>insistent</a:t>
            </a:r>
            <a:r>
              <a:rPr lang="en-US">
                <a:solidFill>
                  <a:srgbClr val="000000"/>
                </a:solidFill>
                <a:latin typeface="Calibri"/>
                <a:ea typeface="Calibri"/>
                <a:cs typeface="Calibri"/>
                <a:sym typeface="Calibri"/>
              </a:rPr>
              <a:t> gender identity that does not align with their assigned sex at birth. </a:t>
            </a:r>
          </a:p>
          <a:p>
            <a:pPr marL="685800" lvl="1" indent="-165100" rtl="0">
              <a:lnSpc>
                <a:spcPct val="90000"/>
              </a:lnSpc>
              <a:spcBef>
                <a:spcPts val="500"/>
              </a:spcBef>
              <a:buClr>
                <a:srgbClr val="000000"/>
              </a:buClr>
              <a:buChar char="•"/>
            </a:pPr>
            <a:r>
              <a:rPr lang="en-US">
                <a:solidFill>
                  <a:srgbClr val="000000"/>
                </a:solidFill>
                <a:latin typeface="Calibri"/>
                <a:ea typeface="Calibri"/>
                <a:cs typeface="Calibri"/>
                <a:sym typeface="Calibri"/>
              </a:rPr>
              <a:t>Consistent: The child reliably claims the same gender identity</a:t>
            </a:r>
          </a:p>
          <a:p>
            <a:pPr marL="685800" lvl="1" indent="-165100" rtl="0">
              <a:lnSpc>
                <a:spcPct val="90000"/>
              </a:lnSpc>
              <a:spcBef>
                <a:spcPts val="500"/>
              </a:spcBef>
              <a:buClr>
                <a:srgbClr val="000000"/>
              </a:buClr>
              <a:buChar char="•"/>
            </a:pPr>
            <a:r>
              <a:rPr lang="en-US">
                <a:solidFill>
                  <a:srgbClr val="000000"/>
                </a:solidFill>
                <a:latin typeface="Calibri"/>
                <a:ea typeface="Calibri"/>
                <a:cs typeface="Calibri"/>
                <a:sym typeface="Calibri"/>
              </a:rPr>
              <a:t>Persistent: These expressions of gender identity continue over a considerable time in the child’s life (6+ months)</a:t>
            </a:r>
          </a:p>
          <a:p>
            <a:pPr marL="685800" lvl="1" indent="-165100" rtl="0">
              <a:lnSpc>
                <a:spcPct val="90000"/>
              </a:lnSpc>
              <a:spcBef>
                <a:spcPts val="500"/>
              </a:spcBef>
              <a:buClr>
                <a:srgbClr val="000000"/>
              </a:buClr>
              <a:buChar char="•"/>
            </a:pPr>
            <a:r>
              <a:rPr lang="en-US">
                <a:solidFill>
                  <a:srgbClr val="000000"/>
                </a:solidFill>
                <a:latin typeface="Calibri"/>
                <a:ea typeface="Calibri"/>
                <a:cs typeface="Calibri"/>
                <a:sym typeface="Calibri"/>
              </a:rPr>
              <a:t>Insistent: The child expresses their true gender identity resolutely or intensely</a:t>
            </a:r>
          </a:p>
          <a:p>
            <a:pPr marL="228600" lvl="0" indent="-139700" rtl="0">
              <a:lnSpc>
                <a:spcPct val="90000"/>
              </a:lnSpc>
              <a:spcBef>
                <a:spcPts val="1000"/>
              </a:spcBef>
              <a:buClr>
                <a:srgbClr val="000000"/>
              </a:buClr>
              <a:buChar char="•"/>
            </a:pPr>
            <a:r>
              <a:rPr lang="en-US">
                <a:solidFill>
                  <a:srgbClr val="000000"/>
                </a:solidFill>
                <a:latin typeface="Calibri"/>
                <a:ea typeface="Calibri"/>
                <a:cs typeface="Calibri"/>
                <a:sym typeface="Calibri"/>
              </a:rPr>
              <a:t>Youth who express these characteristics often grow up to be transgender adults</a:t>
            </a:r>
          </a:p>
          <a:p>
            <a:pPr marL="228600" lvl="0" indent="-139700" rtl="0">
              <a:lnSpc>
                <a:spcPct val="90000"/>
              </a:lnSpc>
              <a:spcBef>
                <a:spcPts val="1000"/>
              </a:spcBef>
              <a:buClr>
                <a:srgbClr val="000000"/>
              </a:buClr>
              <a:buChar char="•"/>
            </a:pPr>
            <a:r>
              <a:rPr lang="en-US">
                <a:solidFill>
                  <a:srgbClr val="000000"/>
                </a:solidFill>
                <a:latin typeface="Calibri"/>
                <a:ea typeface="Calibri"/>
                <a:cs typeface="Calibri"/>
                <a:sym typeface="Calibri"/>
              </a:rPr>
              <a:t>But…many transgender adults did not meet these criteria as children </a:t>
            </a:r>
          </a:p>
        </p:txBody>
      </p:sp>
      <p:sp>
        <p:nvSpPr>
          <p:cNvPr id="180" name="Shape 180"/>
          <p:cNvSpPr txBox="1"/>
          <p:nvPr/>
        </p:nvSpPr>
        <p:spPr>
          <a:xfrm>
            <a:off x="938150" y="478075"/>
            <a:ext cx="7588800" cy="1099800"/>
          </a:xfrm>
          <a:prstGeom prst="rect">
            <a:avLst/>
          </a:prstGeom>
          <a:noFill/>
          <a:ln>
            <a:noFill/>
          </a:ln>
        </p:spPr>
        <p:txBody>
          <a:bodyPr lIns="91425" tIns="91425" rIns="91425" bIns="91425" anchor="ctr" anchorCtr="0">
            <a:noAutofit/>
          </a:bodyPr>
          <a:lstStyle/>
          <a:p>
            <a:pPr lvl="0" rtl="0">
              <a:spcBef>
                <a:spcPts val="0"/>
              </a:spcBef>
              <a:buNone/>
            </a:pPr>
            <a:r>
              <a:rPr lang="en-US"/>
              <a:t>Following data from Dr. Patrick Rock, Youth and Gender Project</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02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Practice</a:t>
            </a:r>
            <a:endParaRPr lang="en-US" dirty="0"/>
          </a:p>
        </p:txBody>
      </p:sp>
      <p:sp>
        <p:nvSpPr>
          <p:cNvPr id="3" name="Text Placeholder 2"/>
          <p:cNvSpPr>
            <a:spLocks noGrp="1"/>
          </p:cNvSpPr>
          <p:nvPr>
            <p:ph type="body" idx="1"/>
          </p:nvPr>
        </p:nvSpPr>
        <p:spPr/>
        <p:txBody>
          <a:bodyPr/>
          <a:lstStyle/>
          <a:p>
            <a:r>
              <a:rPr lang="en-US" dirty="0" smtClean="0"/>
              <a:t>I have a few different scenarios </a:t>
            </a:r>
          </a:p>
          <a:p>
            <a:r>
              <a:rPr lang="en-US" dirty="0" smtClean="0"/>
              <a:t>We will break into groups and you will discuss how you would handle your scenario.</a:t>
            </a:r>
          </a:p>
          <a:p>
            <a:r>
              <a:rPr lang="en-US" dirty="0" smtClean="0"/>
              <a:t>We will come back to together to discuss and go over best practices. </a:t>
            </a:r>
            <a:endParaRPr lang="en-US" dirty="0"/>
          </a:p>
        </p:txBody>
      </p:sp>
      <p:pic>
        <p:nvPicPr>
          <p:cNvPr id="5" name="Shape 142"/>
          <p:cNvPicPr preferRelativeResize="0"/>
          <p:nvPr/>
        </p:nvPicPr>
        <p:blipFill rotWithShape="1">
          <a:blip r:embed="rId2">
            <a:alphaModFix/>
          </a:blip>
          <a:srcRect/>
          <a:stretch/>
        </p:blipFill>
        <p:spPr>
          <a:xfrm>
            <a:off x="5486400" y="5669598"/>
            <a:ext cx="2743199" cy="990599"/>
          </a:xfrm>
          <a:prstGeom prst="rect">
            <a:avLst/>
          </a:prstGeom>
          <a:noFill/>
          <a:ln>
            <a:noFill/>
          </a:ln>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92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09600"/>
            <a:ext cx="7620000" cy="4524315"/>
          </a:xfrm>
          <a:prstGeom prst="rect">
            <a:avLst/>
          </a:prstGeom>
        </p:spPr>
        <p:txBody>
          <a:bodyPr wrap="square">
            <a:spAutoFit/>
          </a:bodyPr>
          <a:lstStyle/>
          <a:p>
            <a:r>
              <a:rPr lang="en-US" sz="1800" dirty="0"/>
              <a:t>This summer you have a new camper in one of your second grade bunks named Noah. This child dresses in clothing typical of boys and expresses an interest in the same types of activities that the boys like. </a:t>
            </a:r>
            <a:endParaRPr lang="en-US" sz="1800" dirty="0" smtClean="0"/>
          </a:p>
          <a:p>
            <a:endParaRPr lang="en-US" sz="1800" dirty="0"/>
          </a:p>
          <a:p>
            <a:r>
              <a:rPr lang="en-US" sz="1800" dirty="0"/>
              <a:t>After arriving at camp, while waiting for the rest of the campers, Noah sits and plays with the boys and generally seems to have more in common with them. </a:t>
            </a:r>
            <a:endParaRPr lang="en-US" sz="1800" dirty="0" smtClean="0"/>
          </a:p>
          <a:p>
            <a:endParaRPr lang="en-US" sz="1800" dirty="0"/>
          </a:p>
          <a:p>
            <a:r>
              <a:rPr lang="en-US" sz="1800" dirty="0"/>
              <a:t>Noah </a:t>
            </a:r>
            <a:r>
              <a:rPr lang="en-US" sz="1800" dirty="0" smtClean="0"/>
              <a:t>was assigned female at birth, </a:t>
            </a:r>
            <a:r>
              <a:rPr lang="en-US" sz="1800" dirty="0"/>
              <a:t>but the other campers clearly are interacting with Noah as a boy. </a:t>
            </a:r>
            <a:endParaRPr lang="en-US" sz="1800" dirty="0" smtClean="0"/>
          </a:p>
          <a:p>
            <a:endParaRPr lang="en-US" sz="1800" dirty="0"/>
          </a:p>
          <a:p>
            <a:r>
              <a:rPr lang="en-US" sz="1800" dirty="0"/>
              <a:t>When it comes time to go to their cabins to unpack, Noah walks towards her assigned cabin in the girls’ side of the section. One of the boys asks Noah, “Where are you going?” Noah replies, “To my cabin.” The boy says, “The boys’ cabins are this way.” Noah doesn’t hear and continues following the girls. </a:t>
            </a:r>
          </a:p>
        </p:txBody>
      </p:sp>
      <p:pic>
        <p:nvPicPr>
          <p:cNvPr id="5" name="Shape 142"/>
          <p:cNvPicPr preferRelativeResize="0"/>
          <p:nvPr/>
        </p:nvPicPr>
        <p:blipFill rotWithShape="1">
          <a:blip r:embed="rId2">
            <a:alphaModFix/>
          </a:blip>
          <a:srcRect/>
          <a:stretch/>
        </p:blipFill>
        <p:spPr>
          <a:xfrm>
            <a:off x="5486400" y="5669598"/>
            <a:ext cx="2743199" cy="990599"/>
          </a:xfrm>
          <a:prstGeom prst="rect">
            <a:avLst/>
          </a:prstGeom>
          <a:noFill/>
          <a:ln>
            <a:noFill/>
          </a:ln>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02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4461"/>
            <a:ext cx="7391400" cy="5355312"/>
          </a:xfrm>
          <a:prstGeom prst="rect">
            <a:avLst/>
          </a:prstGeom>
        </p:spPr>
        <p:txBody>
          <a:bodyPr wrap="square">
            <a:spAutoFit/>
          </a:bodyPr>
          <a:lstStyle/>
          <a:p>
            <a:r>
              <a:rPr lang="en-US" sz="1800" dirty="0"/>
              <a:t>A counselor working with the youngest age group (8-10 year olds) comes to you to tell you about one of the boys in his cabin,  Joey. </a:t>
            </a:r>
            <a:endParaRPr lang="en-US" sz="1800" dirty="0" smtClean="0"/>
          </a:p>
          <a:p>
            <a:endParaRPr lang="en-US" sz="1800" dirty="0"/>
          </a:p>
          <a:p>
            <a:r>
              <a:rPr lang="en-US" sz="1800" dirty="0"/>
              <a:t>Joey brought his favorite stuffed animal to camp and won’t go to sleep without it. It’s an old faded, pink bear that he’s obviously been carrying around with him everywhere. The counselor has convinced him to leave it in the cabin so it doesn’t get lost or destroyed at camp but the other kids have certainly noticed the teddy bear, along with some of Joey’s other behaviors, including his penchant for dressing up, drama and a wild imagination that involves lots of fairy princesses and damsels in distress being rescued by valiant young knights. </a:t>
            </a:r>
            <a:endParaRPr lang="en-US" sz="1800" dirty="0" smtClean="0"/>
          </a:p>
          <a:p>
            <a:endParaRPr lang="en-US" sz="1800" dirty="0"/>
          </a:p>
          <a:p>
            <a:r>
              <a:rPr lang="en-US" sz="1800" dirty="0" smtClean="0"/>
              <a:t>When </a:t>
            </a:r>
            <a:r>
              <a:rPr lang="en-US" sz="1800" dirty="0"/>
              <a:t>given the chance, Joey casts himself in the role of princess or damsel unless there is a girl present eager to do it. </a:t>
            </a:r>
            <a:r>
              <a:rPr lang="en-US" sz="1800" dirty="0" smtClean="0"/>
              <a:t>The </a:t>
            </a:r>
            <a:r>
              <a:rPr lang="en-US" sz="1800" dirty="0"/>
              <a:t>other kids are good kids but are definitely finding Joey’s behavior odd and are starting to snicker, comment and point behind his back. </a:t>
            </a:r>
            <a:endParaRPr lang="en-US" sz="1800" dirty="0" smtClean="0"/>
          </a:p>
          <a:p>
            <a:endParaRPr lang="en-US" sz="1800" dirty="0"/>
          </a:p>
          <a:p>
            <a:r>
              <a:rPr lang="en-US" sz="1800" dirty="0"/>
              <a:t>You’re worried the teasing will become more direct and hurtful for Joey if he doesn’t start to act like the other boys. </a:t>
            </a:r>
          </a:p>
        </p:txBody>
      </p:sp>
      <p:pic>
        <p:nvPicPr>
          <p:cNvPr id="3" name="Shape 142"/>
          <p:cNvPicPr preferRelativeResize="0"/>
          <p:nvPr/>
        </p:nvPicPr>
        <p:blipFill rotWithShape="1">
          <a:blip r:embed="rId2">
            <a:alphaModFix/>
          </a:blip>
          <a:srcRect/>
          <a:stretch/>
        </p:blipFill>
        <p:spPr>
          <a:xfrm>
            <a:off x="5486400" y="5669598"/>
            <a:ext cx="2743199" cy="990599"/>
          </a:xfrm>
          <a:prstGeom prst="rect">
            <a:avLst/>
          </a:prstGeom>
          <a:noFill/>
          <a:ln>
            <a:noFill/>
          </a:ln>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53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7696200" cy="4247317"/>
          </a:xfrm>
          <a:prstGeom prst="rect">
            <a:avLst/>
          </a:prstGeom>
        </p:spPr>
        <p:txBody>
          <a:bodyPr wrap="square">
            <a:spAutoFit/>
          </a:bodyPr>
          <a:lstStyle/>
          <a:p>
            <a:r>
              <a:rPr lang="en-US" sz="1800" dirty="0"/>
              <a:t>16 year-old </a:t>
            </a:r>
            <a:r>
              <a:rPr lang="en-US" sz="1800" dirty="0" err="1"/>
              <a:t>Chava</a:t>
            </a:r>
            <a:r>
              <a:rPr lang="en-US" sz="1800" dirty="0"/>
              <a:t> </a:t>
            </a:r>
            <a:r>
              <a:rPr lang="en-US" sz="1800" dirty="0" smtClean="0"/>
              <a:t>is a young trans woman who moved </a:t>
            </a:r>
            <a:r>
              <a:rPr lang="en-US" sz="1800" dirty="0"/>
              <a:t>to town at the end of the school year and didn’t have an easy transition into her new school. Not wanting another year of things not going well for </a:t>
            </a:r>
            <a:r>
              <a:rPr lang="en-US" sz="1800" dirty="0" err="1"/>
              <a:t>Chava</a:t>
            </a:r>
            <a:r>
              <a:rPr lang="en-US" sz="1800" dirty="0"/>
              <a:t>, her parents decided that instead of sending her back to her old camp, she should attend the local camp with her classmates and convince you – the Director – to let her into the Counselor in Training program without giving you much background</a:t>
            </a:r>
            <a:r>
              <a:rPr lang="en-US" sz="1800" dirty="0" smtClean="0"/>
              <a:t>.</a:t>
            </a:r>
          </a:p>
          <a:p>
            <a:r>
              <a:rPr lang="en-US" sz="1800" dirty="0" smtClean="0"/>
              <a:t> </a:t>
            </a:r>
            <a:endParaRPr lang="en-US" sz="1800" dirty="0"/>
          </a:p>
          <a:p>
            <a:r>
              <a:rPr lang="en-US" sz="1800" dirty="0"/>
              <a:t>In the first days of camp you can see what led to the slow transition. The other kids in the CIT program tease </a:t>
            </a:r>
            <a:r>
              <a:rPr lang="en-US" sz="1800" dirty="0" err="1"/>
              <a:t>Chava</a:t>
            </a:r>
            <a:r>
              <a:rPr lang="en-US" sz="1800" dirty="0"/>
              <a:t> about being a boy and use masculine gender pronouns when referring to her. </a:t>
            </a:r>
            <a:endParaRPr lang="en-US" sz="1800" dirty="0" smtClean="0"/>
          </a:p>
          <a:p>
            <a:endParaRPr lang="en-US" sz="1800" dirty="0"/>
          </a:p>
          <a:p>
            <a:r>
              <a:rPr lang="en-US" sz="1800" dirty="0"/>
              <a:t>You’re feeling a little ambushed by her parents and very concerned about her as well as the other CITs who are supposed to be focused on learning how to become staff members/leaders at your camp. </a:t>
            </a:r>
          </a:p>
        </p:txBody>
      </p:sp>
      <p:pic>
        <p:nvPicPr>
          <p:cNvPr id="3" name="Shape 142"/>
          <p:cNvPicPr preferRelativeResize="0"/>
          <p:nvPr/>
        </p:nvPicPr>
        <p:blipFill rotWithShape="1">
          <a:blip r:embed="rId2">
            <a:alphaModFix/>
          </a:blip>
          <a:srcRect/>
          <a:stretch/>
        </p:blipFill>
        <p:spPr>
          <a:xfrm>
            <a:off x="5486400" y="5669598"/>
            <a:ext cx="2743199" cy="990599"/>
          </a:xfrm>
          <a:prstGeom prst="rect">
            <a:avLst/>
          </a:prstGeom>
          <a:noFill/>
          <a:ln>
            <a:noFill/>
          </a:ln>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84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4043" y="2070588"/>
            <a:ext cx="6172200" cy="1200329"/>
          </a:xfrm>
          <a:prstGeom prst="rect">
            <a:avLst/>
          </a:prstGeom>
        </p:spPr>
        <p:txBody>
          <a:bodyPr wrap="square">
            <a:spAutoFit/>
          </a:bodyPr>
          <a:lstStyle/>
          <a:p>
            <a:r>
              <a:rPr lang="en-US" sz="1800" dirty="0"/>
              <a:t>After participating in a village-wide </a:t>
            </a:r>
            <a:r>
              <a:rPr lang="en-US" sz="1800" dirty="0" err="1"/>
              <a:t>shira</a:t>
            </a:r>
            <a:r>
              <a:rPr lang="en-US" sz="1800" dirty="0"/>
              <a:t>/</a:t>
            </a:r>
            <a:r>
              <a:rPr lang="en-US" sz="1800" dirty="0" err="1"/>
              <a:t>rikud</a:t>
            </a:r>
            <a:r>
              <a:rPr lang="en-US" sz="1800" dirty="0"/>
              <a:t> (song/dance), you overhear one of the campers say to another: ‘that was so gay!’. They both roll their eyes and continue to criticize the </a:t>
            </a:r>
            <a:r>
              <a:rPr lang="en-US" sz="1800" dirty="0" err="1"/>
              <a:t>shira</a:t>
            </a:r>
            <a:r>
              <a:rPr lang="en-US" sz="1800" dirty="0"/>
              <a:t>/</a:t>
            </a:r>
            <a:r>
              <a:rPr lang="en-US" sz="1800" dirty="0" err="1"/>
              <a:t>rikud</a:t>
            </a:r>
            <a:r>
              <a:rPr lang="en-US" sz="1800" dirty="0"/>
              <a:t>. </a:t>
            </a:r>
          </a:p>
        </p:txBody>
      </p:sp>
      <p:pic>
        <p:nvPicPr>
          <p:cNvPr id="3" name="Shape 142"/>
          <p:cNvPicPr preferRelativeResize="0"/>
          <p:nvPr/>
        </p:nvPicPr>
        <p:blipFill rotWithShape="1">
          <a:blip r:embed="rId2">
            <a:alphaModFix/>
          </a:blip>
          <a:srcRect/>
          <a:stretch/>
        </p:blipFill>
        <p:spPr>
          <a:xfrm>
            <a:off x="5486400" y="5669598"/>
            <a:ext cx="2743199" cy="990599"/>
          </a:xfrm>
          <a:prstGeom prst="rect">
            <a:avLst/>
          </a:prstGeom>
          <a:noFill/>
          <a:ln>
            <a:noFill/>
          </a:ln>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28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42"/>
          <p:cNvPicPr preferRelativeResize="0"/>
          <p:nvPr/>
        </p:nvPicPr>
        <p:blipFill rotWithShape="1">
          <a:blip r:embed="rId2">
            <a:alphaModFix/>
          </a:blip>
          <a:srcRect/>
          <a:stretch/>
        </p:blipFill>
        <p:spPr>
          <a:xfrm>
            <a:off x="5500352" y="5749973"/>
            <a:ext cx="2743199" cy="990599"/>
          </a:xfrm>
          <a:prstGeom prst="rect">
            <a:avLst/>
          </a:prstGeom>
          <a:noFill/>
          <a:ln>
            <a:noFill/>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7" y="5919335"/>
            <a:ext cx="1827713" cy="91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612" y="51016"/>
            <a:ext cx="8076111" cy="6340197"/>
          </a:xfrm>
          <a:prstGeom prst="rect">
            <a:avLst/>
          </a:prstGeom>
          <a:noFill/>
        </p:spPr>
        <p:txBody>
          <a:bodyPr wrap="square" rtlCol="0">
            <a:spAutoFit/>
          </a:bodyPr>
          <a:lstStyle/>
          <a:p>
            <a:r>
              <a:rPr lang="en-US" sz="1800" dirty="0" smtClean="0"/>
              <a:t>The camp season is over and you are celebrating a really great summer! While it had its usual bumps along the way, it was an overall really successful summer. You had been working on LGBTQ inclusion at your camp, trying to make sure it was a safe atmosphere and you feel like you largely succeeded. </a:t>
            </a:r>
          </a:p>
          <a:p>
            <a:endParaRPr lang="en-US" sz="1800" dirty="0"/>
          </a:p>
          <a:p>
            <a:r>
              <a:rPr lang="en-US" sz="1800" dirty="0" smtClean="0"/>
              <a:t>The few queer staff that you had reported to you throughout the summer that a few of their campers had noticed the safe zone stickers around, that the staff were talking more openly about their identity,  and that had made them feel safe to open up about some of their own struggles around their gender identity. Since camp was away from their parents, they wanted to use the time to explore themselves, and was so happy that camp was a place to embrace that. Eventually, one of the campers in the girls cabin got comfortable enough with their </a:t>
            </a:r>
            <a:r>
              <a:rPr lang="en-US" sz="1800" dirty="0" err="1" smtClean="0"/>
              <a:t>cabinmates</a:t>
            </a:r>
            <a:r>
              <a:rPr lang="en-US" sz="1800" dirty="0" smtClean="0"/>
              <a:t> that they came out to them as genderqueer, which everyone reacted greeted with love and support. Throughout the summer they all talked openly about gender and other identity issues. </a:t>
            </a:r>
          </a:p>
          <a:p>
            <a:endParaRPr lang="en-US" sz="1800" dirty="0"/>
          </a:p>
          <a:p>
            <a:r>
              <a:rPr lang="en-US" sz="1800" dirty="0" smtClean="0"/>
              <a:t>Now that the summer is over, you start going through the evaluations and notice a note from a parent indicating she was displeased to hear from her daughter that their was a trans person in her daughters bunk without her being notified. She said that she was disappointing in the camp since this was a confusing situation for her daughter. </a:t>
            </a:r>
          </a:p>
          <a:p>
            <a:endParaRPr lang="en-US" dirty="0"/>
          </a:p>
          <a:p>
            <a:endParaRPr lang="en-US" dirty="0" smtClean="0"/>
          </a:p>
        </p:txBody>
      </p:sp>
    </p:spTree>
    <p:extLst>
      <p:ext uri="{BB962C8B-B14F-4D97-AF65-F5344CB8AC3E}">
        <p14:creationId xmlns:p14="http://schemas.microsoft.com/office/powerpoint/2010/main" val="210440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5486400" y="5669598"/>
            <a:ext cx="2743199" cy="990599"/>
          </a:xfrm>
          <a:prstGeom prst="rect">
            <a:avLst/>
          </a:prstGeom>
          <a:noFill/>
          <a:ln>
            <a:noFill/>
          </a:ln>
        </p:spPr>
      </p:pic>
      <p:sp>
        <p:nvSpPr>
          <p:cNvPr id="99" name="Shape 99"/>
          <p:cNvSpPr txBox="1"/>
          <p:nvPr/>
        </p:nvSpPr>
        <p:spPr>
          <a:xfrm>
            <a:off x="73795" y="1447800"/>
            <a:ext cx="8209170" cy="2585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dk1"/>
                </a:solidFill>
                <a:latin typeface="Calibri"/>
                <a:ea typeface="Calibri"/>
                <a:cs typeface="Calibri"/>
                <a:sym typeface="Calibri"/>
              </a:rPr>
              <a:t>Goals for Today</a:t>
            </a:r>
          </a:p>
          <a:p>
            <a:pPr marR="0" lvl="0" algn="l" rtl="0">
              <a:spcBef>
                <a:spcPts val="0"/>
              </a:spcBef>
              <a:buNone/>
            </a:pPr>
            <a:endParaRPr sz="1800" dirty="0">
              <a:solidFill>
                <a:schemeClr val="dk1"/>
              </a:solidFill>
              <a:latin typeface="Calibri"/>
              <a:ea typeface="Calibri"/>
              <a:cs typeface="Calibri"/>
              <a:sym typeface="Calibri"/>
            </a:endParaRPr>
          </a:p>
          <a:p>
            <a:pPr marL="457200" marR="0" lvl="0" indent="-342900" algn="l" rtl="0">
              <a:spcBef>
                <a:spcPts val="0"/>
              </a:spcBef>
              <a:buClr>
                <a:schemeClr val="dk1"/>
              </a:buClr>
              <a:buSzPct val="100000"/>
              <a:buFont typeface="Calibri"/>
              <a:buAutoNum type="arabicPeriod"/>
            </a:pPr>
            <a:r>
              <a:rPr lang="en-US" sz="1800" dirty="0">
                <a:solidFill>
                  <a:schemeClr val="dk1"/>
                </a:solidFill>
                <a:latin typeface="Calibri"/>
                <a:ea typeface="Calibri"/>
                <a:cs typeface="Calibri"/>
                <a:sym typeface="Calibri"/>
              </a:rPr>
              <a:t>Discuss and understand how gender operates in our society. </a:t>
            </a:r>
          </a:p>
          <a:p>
            <a:pPr marL="457200" marR="0" lvl="0" indent="-342900" algn="l" rtl="0">
              <a:spcBef>
                <a:spcPts val="0"/>
              </a:spcBef>
              <a:buClr>
                <a:schemeClr val="dk1"/>
              </a:buClr>
              <a:buSzPct val="100000"/>
              <a:buFont typeface="Calibri"/>
              <a:buAutoNum type="arabicPeriod"/>
            </a:pPr>
            <a:r>
              <a:rPr lang="en-US" sz="1800" dirty="0">
                <a:solidFill>
                  <a:schemeClr val="dk1"/>
                </a:solidFill>
                <a:latin typeface="Calibri"/>
                <a:ea typeface="Calibri"/>
                <a:cs typeface="Calibri"/>
                <a:sym typeface="Calibri"/>
              </a:rPr>
              <a:t>Develop a better understanding about both the unique needs of </a:t>
            </a:r>
            <a:r>
              <a:rPr lang="en-US" sz="1800" dirty="0" smtClean="0">
                <a:solidFill>
                  <a:schemeClr val="dk1"/>
                </a:solidFill>
                <a:latin typeface="Calibri"/>
                <a:ea typeface="Calibri"/>
                <a:cs typeface="Calibri"/>
                <a:sym typeface="Calibri"/>
              </a:rPr>
              <a:t>transgender and non-binary individuals and their </a:t>
            </a:r>
            <a:r>
              <a:rPr lang="en-US" sz="1800" dirty="0">
                <a:solidFill>
                  <a:schemeClr val="dk1"/>
                </a:solidFill>
                <a:latin typeface="Calibri"/>
                <a:ea typeface="Calibri"/>
                <a:cs typeface="Calibri"/>
                <a:sym typeface="Calibri"/>
              </a:rPr>
              <a:t>families, as well as the challenges they face in daily life. </a:t>
            </a:r>
          </a:p>
          <a:p>
            <a:pPr marL="457200" marR="0" lvl="0" indent="-342900" algn="l" rtl="0">
              <a:spcBef>
                <a:spcPts val="0"/>
              </a:spcBef>
              <a:buClr>
                <a:schemeClr val="dk1"/>
              </a:buClr>
              <a:buSzPct val="100000"/>
              <a:buFont typeface="Calibri"/>
              <a:buAutoNum type="arabicPeriod"/>
            </a:pPr>
            <a:r>
              <a:rPr lang="en-US" sz="1800" dirty="0" smtClean="0">
                <a:solidFill>
                  <a:schemeClr val="dk1"/>
                </a:solidFill>
                <a:latin typeface="Calibri"/>
                <a:ea typeface="Calibri"/>
                <a:cs typeface="Calibri"/>
                <a:sym typeface="Calibri"/>
              </a:rPr>
              <a:t>Leave with best practices and strategies for making your camp </a:t>
            </a:r>
            <a:r>
              <a:rPr lang="en-US" sz="1800" smtClean="0">
                <a:solidFill>
                  <a:schemeClr val="dk1"/>
                </a:solidFill>
                <a:latin typeface="Calibri"/>
                <a:ea typeface="Calibri"/>
                <a:cs typeface="Calibri"/>
                <a:sym typeface="Calibri"/>
              </a:rPr>
              <a:t>more inclusive. </a:t>
            </a:r>
            <a:endParaRPr lang="en-US" sz="1800" dirty="0">
              <a:solidFill>
                <a:schemeClr val="dk1"/>
              </a:solidFill>
              <a:latin typeface="Calibri"/>
              <a:ea typeface="Calibri"/>
              <a:cs typeface="Calibri"/>
              <a:sym typeface="Calibri"/>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7" y="5453824"/>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Shape 142"/>
          <p:cNvPicPr preferRelativeResize="0"/>
          <p:nvPr/>
        </p:nvPicPr>
        <p:blipFill rotWithShape="1">
          <a:blip r:embed="rId3">
            <a:alphaModFix/>
          </a:blip>
          <a:srcRect/>
          <a:stretch/>
        </p:blipFill>
        <p:spPr>
          <a:xfrm>
            <a:off x="5486401" y="5735276"/>
            <a:ext cx="2743199" cy="990599"/>
          </a:xfrm>
          <a:prstGeom prst="rect">
            <a:avLst/>
          </a:prstGeom>
          <a:noFill/>
          <a:ln>
            <a:noFill/>
          </a:ln>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8" y="5615451"/>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3488" y="106251"/>
            <a:ext cx="8371516" cy="5509200"/>
          </a:xfrm>
          <a:prstGeom prst="rect">
            <a:avLst/>
          </a:prstGeom>
        </p:spPr>
        <p:txBody>
          <a:bodyPr wrap="square">
            <a:spAutoFit/>
          </a:bodyPr>
          <a:lstStyle/>
          <a:p>
            <a:r>
              <a:rPr lang="en-US" sz="1600" b="1" u="sng" dirty="0"/>
              <a:t>Debunking Myths About Transgender Inclusion in Athletics</a:t>
            </a:r>
            <a:r>
              <a:rPr lang="en-US" sz="1600" b="1" u="sng" baseline="30000" dirty="0"/>
              <a:t>[1]</a:t>
            </a:r>
            <a:endParaRPr lang="en-US" sz="1600" dirty="0"/>
          </a:p>
          <a:p>
            <a:r>
              <a:rPr lang="en-US" sz="1600" dirty="0"/>
              <a:t>Myth: Transgender boys and girls are not “real” boys and girls.</a:t>
            </a:r>
          </a:p>
          <a:p>
            <a:r>
              <a:rPr lang="en-US" sz="1600" dirty="0"/>
              <a:t>Fact: The gender identity of transgender individuals is as deep-seated as that of their cisgender peers. The characteristics of someone’s body DO NOT define someone’s gender identity.</a:t>
            </a:r>
          </a:p>
          <a:p>
            <a:r>
              <a:rPr lang="en-US" sz="1600" dirty="0"/>
              <a:t> </a:t>
            </a:r>
          </a:p>
          <a:p>
            <a:r>
              <a:rPr lang="en-US" sz="1600" dirty="0"/>
              <a:t>Myth: Athletes will use trans-inclusive policies to gain a competitive edge.</a:t>
            </a:r>
          </a:p>
          <a:p>
            <a:r>
              <a:rPr lang="en-US" sz="1600" dirty="0"/>
              <a:t>Fact: There has never been an issue of individuals “pretending” to identify as a boy or a girl in order to gain a so-called competitive advantage or to deny participation of other athletes.</a:t>
            </a:r>
          </a:p>
          <a:p>
            <a:r>
              <a:rPr lang="en-US" sz="1600" dirty="0"/>
              <a:t> </a:t>
            </a:r>
          </a:p>
          <a:p>
            <a:r>
              <a:rPr lang="en-US" sz="1600" dirty="0"/>
              <a:t>Myth: Allowing transgender girls onto girls teams would pose a safety risk for cisgender girls.</a:t>
            </a:r>
          </a:p>
          <a:p>
            <a:r>
              <a:rPr lang="en-US" sz="1600" dirty="0"/>
              <a:t>Fact: There are large overlaps in height, weight, and strength amongst cisgender boys and girls, and they compete against each other and on the same teams every day. There would be no additional safety risk when transgender youth participate on those same teams.</a:t>
            </a:r>
          </a:p>
          <a:p>
            <a:r>
              <a:rPr lang="en-US" sz="1600" dirty="0"/>
              <a:t> </a:t>
            </a:r>
          </a:p>
          <a:p>
            <a:r>
              <a:rPr lang="en-US" sz="1600" dirty="0"/>
              <a:t>Myth: Allowing transgender girls onto girls teams will call into question the “competitive equity” of athletic competition.</a:t>
            </a:r>
          </a:p>
          <a:p>
            <a:r>
              <a:rPr lang="en-US" sz="1600" dirty="0"/>
              <a:t>Fact: There is no research that supports the myth that allowing trans athletes onto teams that are affirmative of their gender identity creates a competitive imbalance. Concerns about “competitive equity” perpetuate a gender stereotype that assumes individuals with male bodies outperform individuals with female bodies.</a:t>
            </a:r>
          </a:p>
        </p:txBody>
      </p:sp>
    </p:spTree>
    <p:extLst>
      <p:ext uri="{BB962C8B-B14F-4D97-AF65-F5344CB8AC3E}">
        <p14:creationId xmlns:p14="http://schemas.microsoft.com/office/powerpoint/2010/main" val="348880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8" name="Shape 208" descr="C:\Users\daniel\AppData\Local\Microsoft\Windows\Temporary Internet Files\Content.IE5\GEFEXZE6\bigmouth[1].jpg"/>
          <p:cNvPicPr preferRelativeResize="0"/>
          <p:nvPr/>
        </p:nvPicPr>
        <p:blipFill rotWithShape="1">
          <a:blip r:embed="rId3">
            <a:alphaModFix/>
          </a:blip>
          <a:srcRect/>
          <a:stretch/>
        </p:blipFill>
        <p:spPr>
          <a:xfrm>
            <a:off x="6329853" y="771403"/>
            <a:ext cx="1868699" cy="1695000"/>
          </a:xfrm>
          <a:prstGeom prst="rect">
            <a:avLst/>
          </a:prstGeom>
          <a:noFill/>
          <a:ln>
            <a:noFill/>
          </a:ln>
        </p:spPr>
      </p:pic>
      <p:sp>
        <p:nvSpPr>
          <p:cNvPr id="209" name="Shape 209"/>
          <p:cNvSpPr txBox="1"/>
          <p:nvPr/>
        </p:nvSpPr>
        <p:spPr>
          <a:xfrm>
            <a:off x="2835600" y="6349500"/>
            <a:ext cx="3472800" cy="508500"/>
          </a:xfrm>
          <a:prstGeom prst="rect">
            <a:avLst/>
          </a:prstGeom>
          <a:noFill/>
          <a:ln>
            <a:noFill/>
          </a:ln>
        </p:spPr>
        <p:txBody>
          <a:bodyPr lIns="91425" tIns="91425" rIns="91425" bIns="91425" anchor="ctr" anchorCtr="0">
            <a:noAutofit/>
          </a:bodyPr>
          <a:lstStyle/>
          <a:p>
            <a:pPr lvl="0" rtl="0">
              <a:spcBef>
                <a:spcPts val="0"/>
              </a:spcBef>
              <a:buNone/>
            </a:pPr>
            <a:r>
              <a:rPr lang="en-US"/>
              <a:t>http://www.glaad.org/transgender/allies</a:t>
            </a:r>
          </a:p>
        </p:txBody>
      </p:sp>
      <p:sp>
        <p:nvSpPr>
          <p:cNvPr id="210" name="Shape 210"/>
          <p:cNvSpPr txBox="1"/>
          <p:nvPr/>
        </p:nvSpPr>
        <p:spPr>
          <a:xfrm>
            <a:off x="367600" y="139300"/>
            <a:ext cx="5418600" cy="632100"/>
          </a:xfrm>
          <a:prstGeom prst="rect">
            <a:avLst/>
          </a:prstGeom>
          <a:noFill/>
          <a:ln>
            <a:noFill/>
          </a:ln>
        </p:spPr>
        <p:txBody>
          <a:bodyPr lIns="91425" tIns="91425" rIns="91425" bIns="91425" anchor="t" anchorCtr="0">
            <a:noAutofit/>
          </a:bodyPr>
          <a:lstStyle/>
          <a:p>
            <a:pPr lvl="0" rtl="0">
              <a:spcBef>
                <a:spcPts val="0"/>
              </a:spcBef>
              <a:buNone/>
            </a:pPr>
            <a:r>
              <a:rPr lang="en-US" sz="1800" dirty="0">
                <a:latin typeface="Calibri"/>
                <a:ea typeface="Calibri"/>
                <a:cs typeface="Calibri"/>
                <a:sym typeface="Calibri"/>
              </a:rPr>
              <a:t>-You can’t tell if someone is transgender just by looking at them</a:t>
            </a:r>
          </a:p>
          <a:p>
            <a:pPr lvl="0" rtl="0">
              <a:spcBef>
                <a:spcPts val="0"/>
              </a:spcBef>
              <a:buNone/>
            </a:pPr>
            <a:r>
              <a:rPr lang="en-US" sz="1800" dirty="0">
                <a:latin typeface="Calibri"/>
                <a:ea typeface="Calibri"/>
                <a:cs typeface="Calibri"/>
                <a:sym typeface="Calibri"/>
              </a:rPr>
              <a:t>-Don't make assumptions about a transgender person's sexual orientation.</a:t>
            </a:r>
          </a:p>
          <a:p>
            <a:pPr lvl="0" rtl="0">
              <a:spcBef>
                <a:spcPts val="0"/>
              </a:spcBef>
              <a:buNone/>
            </a:pPr>
            <a:r>
              <a:rPr lang="en-US" sz="1800" dirty="0">
                <a:latin typeface="Calibri"/>
                <a:ea typeface="Calibri"/>
                <a:cs typeface="Calibri"/>
                <a:sym typeface="Calibri"/>
              </a:rPr>
              <a:t>-If you don't know what pronouns to use, listen first. </a:t>
            </a:r>
          </a:p>
          <a:p>
            <a:pPr lvl="0" rtl="0">
              <a:spcBef>
                <a:spcPts val="0"/>
              </a:spcBef>
              <a:buNone/>
            </a:pPr>
            <a:r>
              <a:rPr lang="en-US" sz="1800" dirty="0">
                <a:latin typeface="Calibri"/>
                <a:ea typeface="Calibri"/>
                <a:cs typeface="Calibri"/>
                <a:sym typeface="Calibri"/>
              </a:rPr>
              <a:t>-Don't ask a transgender person what their "real name" is.</a:t>
            </a:r>
          </a:p>
          <a:p>
            <a:pPr lvl="0" rtl="0">
              <a:spcBef>
                <a:spcPts val="0"/>
              </a:spcBef>
              <a:buNone/>
            </a:pPr>
            <a:r>
              <a:rPr lang="en-US" sz="1800" dirty="0">
                <a:latin typeface="Calibri"/>
                <a:ea typeface="Calibri"/>
                <a:cs typeface="Calibri"/>
                <a:sym typeface="Calibri"/>
              </a:rPr>
              <a:t>-Understand the differences between "coming out" as lesbian, bisexual, or gay and "coming out" as transgender.</a:t>
            </a:r>
          </a:p>
          <a:p>
            <a:pPr lvl="0" rtl="0">
              <a:spcBef>
                <a:spcPts val="0"/>
              </a:spcBef>
              <a:buNone/>
            </a:pPr>
            <a:r>
              <a:rPr lang="en-US" sz="1800" dirty="0">
                <a:latin typeface="Calibri"/>
                <a:ea typeface="Calibri"/>
                <a:cs typeface="Calibri"/>
                <a:sym typeface="Calibri"/>
              </a:rPr>
              <a:t>-Be careful about confidentiality, disclosure, and "outing."</a:t>
            </a:r>
            <a:br>
              <a:rPr lang="en-US" sz="1800" dirty="0">
                <a:latin typeface="Calibri"/>
                <a:ea typeface="Calibri"/>
                <a:cs typeface="Calibri"/>
                <a:sym typeface="Calibri"/>
              </a:rPr>
            </a:br>
            <a:r>
              <a:rPr lang="en-US" sz="1800" dirty="0">
                <a:latin typeface="Calibri"/>
                <a:ea typeface="Calibri"/>
                <a:cs typeface="Calibri"/>
                <a:sym typeface="Calibri"/>
              </a:rPr>
              <a:t>-Respect the terminology a transgender person uses to describe their identity. </a:t>
            </a:r>
          </a:p>
          <a:p>
            <a:pPr lvl="0" rtl="0">
              <a:spcBef>
                <a:spcPts val="0"/>
              </a:spcBef>
              <a:buNone/>
            </a:pPr>
            <a:r>
              <a:rPr lang="en-US" sz="1800" dirty="0">
                <a:latin typeface="Calibri"/>
                <a:ea typeface="Calibri"/>
                <a:cs typeface="Calibri"/>
                <a:sym typeface="Calibri"/>
              </a:rPr>
              <a:t>-Be patient with a person who is questioning or exploring their gender identity.</a:t>
            </a:r>
          </a:p>
          <a:p>
            <a:pPr lvl="0" rtl="0">
              <a:spcBef>
                <a:spcPts val="0"/>
              </a:spcBef>
              <a:buNone/>
            </a:pPr>
            <a:r>
              <a:rPr lang="en-US" sz="1800" dirty="0">
                <a:latin typeface="Calibri"/>
                <a:ea typeface="Calibri"/>
                <a:cs typeface="Calibri"/>
                <a:sym typeface="Calibri"/>
              </a:rPr>
              <a:t>-Understand there is no "right" or "wrong" way to transition - and that it is different for every person.</a:t>
            </a:r>
          </a:p>
          <a:p>
            <a:pPr lvl="0" rtl="0">
              <a:spcBef>
                <a:spcPts val="0"/>
              </a:spcBef>
              <a:buNone/>
            </a:pPr>
            <a:r>
              <a:rPr lang="en-US" sz="1800" dirty="0">
                <a:latin typeface="Calibri"/>
                <a:ea typeface="Calibri"/>
                <a:cs typeface="Calibri"/>
                <a:sym typeface="Calibri"/>
              </a:rPr>
              <a:t>-Don't ask about a transgender person's genitals, surgical status, or sex life. </a:t>
            </a:r>
          </a:p>
          <a:p>
            <a:pPr lvl="0" rtl="0">
              <a:spcBef>
                <a:spcPts val="0"/>
              </a:spcBef>
              <a:buNone/>
            </a:pPr>
            <a:r>
              <a:rPr lang="en-US" sz="1800" dirty="0">
                <a:latin typeface="Calibri"/>
                <a:ea typeface="Calibri"/>
                <a:cs typeface="Calibri"/>
                <a:sym typeface="Calibri"/>
              </a:rPr>
              <a:t>-Avoid backhanded compliments or "helpful" tips.</a:t>
            </a:r>
          </a:p>
          <a:p>
            <a:pPr lvl="0" rtl="0">
              <a:spcBef>
                <a:spcPts val="0"/>
              </a:spcBef>
              <a:buNone/>
            </a:pPr>
            <a:endParaRPr dirty="0"/>
          </a:p>
        </p:txBody>
      </p:sp>
      <p:pic>
        <p:nvPicPr>
          <p:cNvPr id="6" name="Shape 142"/>
          <p:cNvPicPr preferRelativeResize="0"/>
          <p:nvPr/>
        </p:nvPicPr>
        <p:blipFill rotWithShape="1">
          <a:blip r:embed="rId4">
            <a:alphaModFix/>
          </a:blip>
          <a:srcRect/>
          <a:stretch/>
        </p:blipFill>
        <p:spPr>
          <a:xfrm>
            <a:off x="6121202" y="6159820"/>
            <a:ext cx="2285999" cy="599278"/>
          </a:xfrm>
          <a:prstGeom prst="rect">
            <a:avLst/>
          </a:prstGeom>
          <a:noFill/>
          <a:ln>
            <a:noFill/>
          </a:ln>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60919"/>
            <a:ext cx="1600200" cy="79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7" name="Shape 217"/>
          <p:cNvSpPr txBox="1"/>
          <p:nvPr/>
        </p:nvSpPr>
        <p:spPr>
          <a:xfrm>
            <a:off x="472400" y="1417225"/>
            <a:ext cx="7395600" cy="3000000"/>
          </a:xfrm>
          <a:prstGeom prst="rect">
            <a:avLst/>
          </a:prstGeom>
          <a:noFill/>
          <a:ln>
            <a:noFill/>
          </a:ln>
        </p:spPr>
        <p:txBody>
          <a:bodyPr lIns="91425" tIns="91425" rIns="91425" bIns="91425" anchor="ctr" anchorCtr="0">
            <a:noAutofit/>
          </a:bodyPr>
          <a:lstStyle/>
          <a:p>
            <a:pPr lvl="0" rtl="0">
              <a:spcBef>
                <a:spcPts val="0"/>
              </a:spcBef>
              <a:buNone/>
            </a:pPr>
            <a:r>
              <a:rPr lang="en-US" sz="2400" b="1" dirty="0">
                <a:latin typeface="Calibri"/>
                <a:ea typeface="Calibri"/>
                <a:cs typeface="Calibri"/>
                <a:sym typeface="Calibri"/>
              </a:rPr>
              <a:t>Addressing transphobic language: </a:t>
            </a:r>
          </a:p>
          <a:p>
            <a:pPr lvl="0" rtl="0">
              <a:spcBef>
                <a:spcPts val="0"/>
              </a:spcBef>
              <a:buNone/>
            </a:pPr>
            <a:endParaRPr sz="1800" b="1" dirty="0">
              <a:latin typeface="Calibri"/>
              <a:ea typeface="Calibri"/>
              <a:cs typeface="Calibri"/>
              <a:sym typeface="Calibri"/>
            </a:endParaRPr>
          </a:p>
          <a:p>
            <a:pPr marL="285750" lvl="0" indent="-260350" rtl="0">
              <a:spcBef>
                <a:spcPts val="0"/>
              </a:spcBef>
              <a:buSzPct val="100000"/>
              <a:buChar char="•"/>
            </a:pPr>
            <a:r>
              <a:rPr lang="en-US" sz="1800" dirty="0">
                <a:latin typeface="Calibri"/>
                <a:ea typeface="Calibri"/>
                <a:cs typeface="Calibri"/>
                <a:sym typeface="Calibri"/>
              </a:rPr>
              <a:t>As adults, you help set the tone. If you hear any slurs related to someone’s sexual orientation or gender identity, even if they don’t identify with that identity or you don’t know, you need to address it in the moment. </a:t>
            </a:r>
          </a:p>
          <a:p>
            <a:pPr marL="285750" lvl="0" indent="-146050" rtl="0">
              <a:spcBef>
                <a:spcPts val="0"/>
              </a:spcBef>
              <a:buNone/>
            </a:pPr>
            <a:endParaRPr sz="1800" dirty="0">
              <a:latin typeface="Calibri"/>
              <a:ea typeface="Calibri"/>
              <a:cs typeface="Calibri"/>
              <a:sym typeface="Calibri"/>
            </a:endParaRPr>
          </a:p>
          <a:p>
            <a:pPr marL="285750" lvl="0" indent="-260350" rtl="0">
              <a:spcBef>
                <a:spcPts val="0"/>
              </a:spcBef>
              <a:buSzPct val="100000"/>
              <a:buChar char="•"/>
            </a:pPr>
            <a:r>
              <a:rPr lang="en-US" sz="1800" dirty="0">
                <a:latin typeface="Calibri"/>
                <a:ea typeface="Calibri"/>
                <a:cs typeface="Calibri"/>
                <a:sym typeface="Calibri"/>
              </a:rPr>
              <a:t>An appropriate response could be “In this community we treat each other with respect and that word  is offensive and disrespectful”.  Follow up with both the target of the slur and the one who used it. </a:t>
            </a:r>
          </a:p>
          <a:p>
            <a:pPr lvl="0" rtl="0">
              <a:spcBef>
                <a:spcPts val="0"/>
              </a:spcBef>
              <a:buNone/>
            </a:pPr>
            <a:endParaRPr sz="1800" dirty="0">
              <a:latin typeface="Calibri"/>
              <a:ea typeface="Calibri"/>
              <a:cs typeface="Calibri"/>
              <a:sym typeface="Calibri"/>
            </a:endParaRPr>
          </a:p>
          <a:p>
            <a:pPr marL="285750" lvl="0" indent="-260350" rtl="0">
              <a:spcBef>
                <a:spcPts val="0"/>
              </a:spcBef>
              <a:buSzPct val="100000"/>
              <a:buChar char="•"/>
            </a:pPr>
            <a:r>
              <a:rPr lang="en-US" sz="1800" dirty="0">
                <a:latin typeface="Calibri"/>
                <a:ea typeface="Calibri"/>
                <a:cs typeface="Calibri"/>
                <a:sym typeface="Calibri"/>
              </a:rPr>
              <a:t>Inappropriate or offensive language related to sexual orientation and gender identity could include, “f*</a:t>
            </a:r>
            <a:r>
              <a:rPr lang="en-US" sz="1800" dirty="0" err="1">
                <a:latin typeface="Calibri"/>
                <a:ea typeface="Calibri"/>
                <a:cs typeface="Calibri"/>
                <a:sym typeface="Calibri"/>
              </a:rPr>
              <a:t>ggot</a:t>
            </a:r>
            <a:r>
              <a:rPr lang="en-US" sz="1800" dirty="0">
                <a:latin typeface="Calibri"/>
                <a:ea typeface="Calibri"/>
                <a:cs typeface="Calibri"/>
                <a:sym typeface="Calibri"/>
              </a:rPr>
              <a:t>, </a:t>
            </a:r>
            <a:r>
              <a:rPr lang="en-US" sz="1800" dirty="0" err="1">
                <a:latin typeface="Calibri"/>
                <a:ea typeface="Calibri"/>
                <a:cs typeface="Calibri"/>
                <a:sym typeface="Calibri"/>
              </a:rPr>
              <a:t>tr</a:t>
            </a:r>
            <a:r>
              <a:rPr lang="en-US" sz="1800" dirty="0">
                <a:latin typeface="Calibri"/>
                <a:ea typeface="Calibri"/>
                <a:cs typeface="Calibri"/>
                <a:sym typeface="Calibri"/>
              </a:rPr>
              <a:t>*</a:t>
            </a:r>
            <a:r>
              <a:rPr lang="en-US" sz="1800" dirty="0" err="1">
                <a:latin typeface="Calibri"/>
                <a:ea typeface="Calibri"/>
                <a:cs typeface="Calibri"/>
                <a:sym typeface="Calibri"/>
              </a:rPr>
              <a:t>nny</a:t>
            </a:r>
            <a:r>
              <a:rPr lang="en-US" sz="1800" dirty="0">
                <a:latin typeface="Calibri"/>
                <a:ea typeface="Calibri"/>
                <a:cs typeface="Calibri"/>
                <a:sym typeface="Calibri"/>
              </a:rPr>
              <a:t>, he/she, it,  d*</a:t>
            </a:r>
            <a:r>
              <a:rPr lang="en-US" sz="1800" dirty="0" err="1">
                <a:latin typeface="Calibri"/>
                <a:ea typeface="Calibri"/>
                <a:cs typeface="Calibri"/>
                <a:sym typeface="Calibri"/>
              </a:rPr>
              <a:t>ke</a:t>
            </a:r>
            <a:r>
              <a:rPr lang="en-US" sz="1800" dirty="0">
                <a:latin typeface="Calibri"/>
                <a:ea typeface="Calibri"/>
                <a:cs typeface="Calibri"/>
                <a:sym typeface="Calibri"/>
              </a:rPr>
              <a:t>, that’s so gay, </a:t>
            </a:r>
            <a:r>
              <a:rPr lang="en-US" sz="1800" dirty="0" err="1">
                <a:latin typeface="Calibri"/>
                <a:ea typeface="Calibri"/>
                <a:cs typeface="Calibri"/>
                <a:sym typeface="Calibri"/>
              </a:rPr>
              <a:t>etc</a:t>
            </a:r>
            <a:r>
              <a:rPr lang="en-US" sz="1800" dirty="0">
                <a:latin typeface="Calibri"/>
                <a:ea typeface="Calibri"/>
                <a:cs typeface="Calibri"/>
                <a:sym typeface="Calibri"/>
              </a:rPr>
              <a:t>”. </a:t>
            </a:r>
          </a:p>
          <a:p>
            <a:pPr marL="285750" lvl="0" indent="-146050" rtl="0">
              <a:spcBef>
                <a:spcPts val="0"/>
              </a:spcBef>
              <a:buNone/>
            </a:pPr>
            <a:endParaRPr sz="1800" dirty="0">
              <a:latin typeface="Calibri"/>
              <a:ea typeface="Calibri"/>
              <a:cs typeface="Calibri"/>
              <a:sym typeface="Calibri"/>
            </a:endParaRPr>
          </a:p>
          <a:p>
            <a:pPr marL="285750" lvl="0" indent="-260350" rtl="0">
              <a:spcBef>
                <a:spcPts val="0"/>
              </a:spcBef>
              <a:buSzPct val="100000"/>
              <a:buChar char="•"/>
            </a:pPr>
            <a:r>
              <a:rPr lang="en-US" sz="1800" dirty="0">
                <a:latin typeface="Calibri"/>
                <a:ea typeface="Calibri"/>
                <a:cs typeface="Calibri"/>
                <a:sym typeface="Calibri"/>
              </a:rPr>
              <a:t>Statements such as “that’s a girl thing”, or ‘she must be a lesbian because she plays softball” are  stereotypes that hurt all of us, regardless of identity. Assuming all girls and boys have penises and vaginas would also be transphobic language, as we know this to not be true. </a:t>
            </a:r>
          </a:p>
        </p:txBody>
      </p:sp>
      <p:pic>
        <p:nvPicPr>
          <p:cNvPr id="4" name="Shape 142"/>
          <p:cNvPicPr preferRelativeResize="0"/>
          <p:nvPr/>
        </p:nvPicPr>
        <p:blipFill rotWithShape="1">
          <a:blip r:embed="rId3">
            <a:alphaModFix/>
          </a:blip>
          <a:srcRect/>
          <a:stretch/>
        </p:blipFill>
        <p:spPr>
          <a:xfrm>
            <a:off x="5486401" y="5735276"/>
            <a:ext cx="2743199" cy="990599"/>
          </a:xfrm>
          <a:prstGeom prst="rect">
            <a:avLst/>
          </a:prstGeom>
          <a:noFill/>
          <a:ln>
            <a:noFill/>
          </a:ln>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8" y="5615451"/>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5486400" y="5669598"/>
            <a:ext cx="2743199" cy="990599"/>
          </a:xfrm>
          <a:prstGeom prst="rect">
            <a:avLst/>
          </a:prstGeom>
          <a:noFill/>
          <a:ln>
            <a:noFill/>
          </a:ln>
        </p:spPr>
      </p:pic>
      <p:pic>
        <p:nvPicPr>
          <p:cNvPr id="224" name="Shape 224"/>
          <p:cNvPicPr preferRelativeResize="0"/>
          <p:nvPr/>
        </p:nvPicPr>
        <p:blipFill rotWithShape="1">
          <a:blip r:embed="rId4">
            <a:alphaModFix/>
          </a:blip>
          <a:srcRect/>
          <a:stretch/>
        </p:blipFill>
        <p:spPr>
          <a:xfrm>
            <a:off x="12526" y="313709"/>
            <a:ext cx="7969636" cy="5562600"/>
          </a:xfrm>
          <a:prstGeom prst="rect">
            <a:avLst/>
          </a:prstGeom>
          <a:noFill/>
          <a:ln>
            <a:noFill/>
          </a:ln>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87" y="5833723"/>
            <a:ext cx="2056313" cy="102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67000" y="23677"/>
            <a:ext cx="4572000" cy="307777"/>
          </a:xfrm>
          <a:prstGeom prst="rect">
            <a:avLst/>
          </a:prstGeom>
        </p:spPr>
        <p:txBody>
          <a:bodyPr>
            <a:spAutoFit/>
          </a:bodyPr>
          <a:lstStyle/>
          <a:p>
            <a:r>
              <a:rPr lang="en-US" b="1" dirty="0" smtClean="0">
                <a:hlinkClick r:id="rId6"/>
              </a:rPr>
              <a:t>Inclusion Guide for Camps</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62" y="457200"/>
            <a:ext cx="4180008" cy="583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19" y="2057400"/>
            <a:ext cx="4038600" cy="954107"/>
          </a:xfrm>
          <a:prstGeom prst="rect">
            <a:avLst/>
          </a:prstGeom>
          <a:noFill/>
        </p:spPr>
        <p:txBody>
          <a:bodyPr wrap="square" rtlCol="0">
            <a:spAutoFit/>
          </a:bodyPr>
          <a:lstStyle/>
          <a:p>
            <a:r>
              <a:rPr lang="en-US" dirty="0" smtClean="0"/>
              <a:t>Contact:</a:t>
            </a:r>
          </a:p>
          <a:p>
            <a:r>
              <a:rPr lang="en-US" b="1" dirty="0" smtClean="0"/>
              <a:t>Ami </a:t>
            </a:r>
            <a:r>
              <a:rPr lang="en-US" b="1" dirty="0" err="1" smtClean="0"/>
              <a:t>Altzman</a:t>
            </a:r>
            <a:r>
              <a:rPr lang="en-US" b="1" dirty="0" smtClean="0"/>
              <a:t>, </a:t>
            </a:r>
            <a:r>
              <a:rPr lang="en-US" b="1" dirty="0" smtClean="0">
                <a:hlinkClick r:id="rId4"/>
              </a:rPr>
              <a:t>ami@keshtonline.org</a:t>
            </a:r>
            <a:endParaRPr lang="en-US" b="1" dirty="0" smtClean="0"/>
          </a:p>
          <a:p>
            <a:endParaRPr lang="en-US" b="1" dirty="0"/>
          </a:p>
          <a:p>
            <a:r>
              <a:rPr lang="en-US" b="1" dirty="0"/>
              <a:t>https://www.keshetonline.org/teenshabbaton/</a:t>
            </a:r>
          </a:p>
        </p:txBody>
      </p:sp>
    </p:spTree>
    <p:extLst>
      <p:ext uri="{BB962C8B-B14F-4D97-AF65-F5344CB8AC3E}">
        <p14:creationId xmlns:p14="http://schemas.microsoft.com/office/powerpoint/2010/main" val="135378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rotWithShape="1">
          <a:blip r:embed="rId3">
            <a:alphaModFix/>
          </a:blip>
          <a:srcRect/>
          <a:stretch/>
        </p:blipFill>
        <p:spPr>
          <a:xfrm>
            <a:off x="5486400" y="5669598"/>
            <a:ext cx="2743199" cy="990599"/>
          </a:xfrm>
          <a:prstGeom prst="rect">
            <a:avLst/>
          </a:prstGeom>
          <a:noFill/>
          <a:ln>
            <a:noFill/>
          </a:ln>
        </p:spPr>
      </p:pic>
      <p:sp>
        <p:nvSpPr>
          <p:cNvPr id="231" name="Shape 231"/>
          <p:cNvSpPr txBox="1"/>
          <p:nvPr/>
        </p:nvSpPr>
        <p:spPr>
          <a:xfrm>
            <a:off x="1676400" y="1371600"/>
            <a:ext cx="4724400" cy="230832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a:solidFill>
                  <a:schemeClr val="dk1"/>
                </a:solidFill>
                <a:latin typeface="Calibri"/>
                <a:ea typeface="Calibri"/>
                <a:cs typeface="Calibri"/>
                <a:sym typeface="Calibri"/>
              </a:rPr>
              <a:t>Questions?</a:t>
            </a:r>
          </a:p>
          <a:p>
            <a:pPr marL="0" marR="0" lvl="0" indent="0" algn="l" rtl="0">
              <a:spcBef>
                <a:spcPts val="0"/>
              </a:spcBef>
              <a:buNone/>
            </a:pPr>
            <a:endParaRPr sz="4800">
              <a:solidFill>
                <a:schemeClr val="dk1"/>
              </a:solidFill>
              <a:latin typeface="Calibri"/>
              <a:ea typeface="Calibri"/>
              <a:cs typeface="Calibri"/>
              <a:sym typeface="Calibri"/>
            </a:endParaRPr>
          </a:p>
          <a:p>
            <a:pPr marL="0" marR="0" lvl="0" indent="0" algn="ctr" rtl="0">
              <a:spcBef>
                <a:spcPts val="0"/>
              </a:spcBef>
              <a:buSzPct val="25000"/>
              <a:buNone/>
            </a:pPr>
            <a:r>
              <a:rPr lang="en-US" sz="2800" u="sng">
                <a:solidFill>
                  <a:schemeClr val="hlink"/>
                </a:solidFill>
                <a:latin typeface="Calibri"/>
                <a:ea typeface="Calibri"/>
                <a:cs typeface="Calibri"/>
                <a:sym typeface="Calibri"/>
                <a:hlinkClick r:id="rId4"/>
              </a:rPr>
              <a:t>daniel@keshetonline.org</a:t>
            </a:r>
          </a:p>
          <a:p>
            <a:pPr marL="0" marR="0" lvl="0" indent="0" algn="ctr" rtl="0">
              <a:spcBef>
                <a:spcPts val="0"/>
              </a:spcBef>
              <a:buSzPct val="25000"/>
              <a:buNone/>
            </a:pPr>
            <a:r>
              <a:rPr lang="en-US" sz="2800">
                <a:solidFill>
                  <a:schemeClr val="dk1"/>
                </a:solidFill>
                <a:latin typeface="Calibri"/>
                <a:ea typeface="Calibri"/>
                <a:cs typeface="Calibri"/>
                <a:sym typeface="Calibri"/>
              </a:rPr>
              <a:t>www.keshetonline.org </a:t>
            </a:r>
          </a:p>
        </p:txBody>
      </p:sp>
      <p:pic>
        <p:nvPicPr>
          <p:cNvPr id="4" name="Shape 142"/>
          <p:cNvPicPr preferRelativeResize="0"/>
          <p:nvPr/>
        </p:nvPicPr>
        <p:blipFill rotWithShape="1">
          <a:blip r:embed="rId3">
            <a:alphaModFix/>
          </a:blip>
          <a:srcRect/>
          <a:stretch/>
        </p:blipFill>
        <p:spPr>
          <a:xfrm>
            <a:off x="5486400" y="5669598"/>
            <a:ext cx="2743199" cy="990599"/>
          </a:xfrm>
          <a:prstGeom prst="rect">
            <a:avLst/>
          </a:prstGeom>
          <a:noFill/>
          <a:ln>
            <a:noFill/>
          </a:ln>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5486400" y="5669598"/>
            <a:ext cx="2743199" cy="990599"/>
          </a:xfrm>
          <a:prstGeom prst="rect">
            <a:avLst/>
          </a:prstGeom>
          <a:noFill/>
          <a:ln>
            <a:noFill/>
          </a:ln>
        </p:spPr>
      </p:pic>
      <p:sp>
        <p:nvSpPr>
          <p:cNvPr id="106" name="Shape 106"/>
          <p:cNvSpPr/>
          <p:nvPr/>
        </p:nvSpPr>
        <p:spPr>
          <a:xfrm>
            <a:off x="521275" y="1384650"/>
            <a:ext cx="3144000" cy="3681600"/>
          </a:xfrm>
          <a:prstGeom prst="frame">
            <a:avLst>
              <a:gd name="adj1" fmla="val 12500"/>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4849075" y="1384650"/>
            <a:ext cx="3144000" cy="3681600"/>
          </a:xfrm>
          <a:prstGeom prst="frame">
            <a:avLst>
              <a:gd name="adj1" fmla="val 12500"/>
            </a:avLst>
          </a:prstGeom>
          <a:solidFill>
            <a:srgbClr val="E4B6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txBox="1"/>
          <p:nvPr/>
        </p:nvSpPr>
        <p:spPr>
          <a:xfrm>
            <a:off x="1123975" y="2785550"/>
            <a:ext cx="1938600" cy="618900"/>
          </a:xfrm>
          <a:prstGeom prst="rect">
            <a:avLst/>
          </a:prstGeom>
          <a:noFill/>
          <a:ln>
            <a:noFill/>
          </a:ln>
        </p:spPr>
        <p:txBody>
          <a:bodyPr lIns="91425" tIns="91425" rIns="91425" bIns="91425" anchor="t" anchorCtr="0">
            <a:noAutofit/>
          </a:bodyPr>
          <a:lstStyle/>
          <a:p>
            <a:pPr lvl="0">
              <a:spcBef>
                <a:spcPts val="0"/>
              </a:spcBef>
              <a:buNone/>
            </a:pPr>
            <a:r>
              <a:rPr lang="en-US" sz="3000" b="1"/>
              <a:t>Boy/Man</a:t>
            </a:r>
          </a:p>
        </p:txBody>
      </p:sp>
      <p:sp>
        <p:nvSpPr>
          <p:cNvPr id="109" name="Shape 109"/>
          <p:cNvSpPr txBox="1"/>
          <p:nvPr/>
        </p:nvSpPr>
        <p:spPr>
          <a:xfrm>
            <a:off x="5245225" y="2850825"/>
            <a:ext cx="2351700" cy="618900"/>
          </a:xfrm>
          <a:prstGeom prst="rect">
            <a:avLst/>
          </a:prstGeom>
          <a:noFill/>
          <a:ln>
            <a:noFill/>
          </a:ln>
        </p:spPr>
        <p:txBody>
          <a:bodyPr lIns="91425" tIns="91425" rIns="91425" bIns="91425" anchor="t" anchorCtr="0">
            <a:noAutofit/>
          </a:bodyPr>
          <a:lstStyle/>
          <a:p>
            <a:pPr lvl="0" rtl="0">
              <a:spcBef>
                <a:spcPts val="0"/>
              </a:spcBef>
              <a:buNone/>
            </a:pPr>
            <a:r>
              <a:rPr lang="en-US" sz="3000" b="1"/>
              <a:t>Girl/Woman</a:t>
            </a:r>
          </a:p>
        </p:txBody>
      </p:sp>
      <p:sp>
        <p:nvSpPr>
          <p:cNvPr id="110" name="Shape 110"/>
          <p:cNvSpPr txBox="1"/>
          <p:nvPr/>
        </p:nvSpPr>
        <p:spPr>
          <a:xfrm>
            <a:off x="2819400" y="228075"/>
            <a:ext cx="3144000" cy="855900"/>
          </a:xfrm>
          <a:prstGeom prst="rect">
            <a:avLst/>
          </a:prstGeom>
          <a:noFill/>
          <a:ln>
            <a:noFill/>
          </a:ln>
        </p:spPr>
        <p:txBody>
          <a:bodyPr lIns="91425" tIns="91425" rIns="91425" bIns="91425" anchor="t" anchorCtr="0">
            <a:noAutofit/>
          </a:bodyPr>
          <a:lstStyle/>
          <a:p>
            <a:pPr lvl="0">
              <a:spcBef>
                <a:spcPts val="0"/>
              </a:spcBef>
              <a:buNone/>
            </a:pPr>
            <a:r>
              <a:rPr lang="en-US" sz="3000" b="1"/>
              <a:t>Gender Boxes</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7" y="5453824"/>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3">
            <a:alphaModFix/>
          </a:blip>
          <a:srcRect/>
          <a:stretch/>
        </p:blipFill>
        <p:spPr>
          <a:xfrm>
            <a:off x="5540825" y="5822757"/>
            <a:ext cx="2743200" cy="990599"/>
          </a:xfrm>
          <a:prstGeom prst="rect">
            <a:avLst/>
          </a:prstGeom>
          <a:noFill/>
          <a:ln>
            <a:noFill/>
          </a:ln>
        </p:spPr>
      </p:pic>
      <p:sp>
        <p:nvSpPr>
          <p:cNvPr id="117" name="Shape 117"/>
          <p:cNvSpPr txBox="1"/>
          <p:nvPr/>
        </p:nvSpPr>
        <p:spPr>
          <a:xfrm>
            <a:off x="32655" y="17306"/>
            <a:ext cx="8425500" cy="400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a:solidFill>
                  <a:schemeClr val="dk1"/>
                </a:solidFill>
                <a:latin typeface="Calibri"/>
                <a:ea typeface="Calibri"/>
                <a:cs typeface="Calibri"/>
                <a:sym typeface="Calibri"/>
              </a:rPr>
              <a:t>Building a Shared Language</a:t>
            </a:r>
          </a:p>
        </p:txBody>
      </p:sp>
      <p:sp>
        <p:nvSpPr>
          <p:cNvPr id="118" name="Shape 118"/>
          <p:cNvSpPr/>
          <p:nvPr/>
        </p:nvSpPr>
        <p:spPr>
          <a:xfrm>
            <a:off x="1083125" y="949542"/>
            <a:ext cx="6324600" cy="4267200"/>
          </a:xfrm>
          <a:prstGeom prst="triangle">
            <a:avLst>
              <a:gd name="adj" fmla="val 50000"/>
            </a:avLst>
          </a:prstGeom>
          <a:solidFill>
            <a:schemeClr val="accent1"/>
          </a:solidFill>
          <a:ln w="25400" cap="flat" cmpd="sng">
            <a:solidFill>
              <a:srgbClr val="6A973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9" name="Shape 119"/>
          <p:cNvSpPr txBox="1"/>
          <p:nvPr/>
        </p:nvSpPr>
        <p:spPr>
          <a:xfrm>
            <a:off x="2607275" y="487850"/>
            <a:ext cx="3276300" cy="461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dirty="0">
                <a:solidFill>
                  <a:schemeClr val="dk1"/>
                </a:solidFill>
                <a:latin typeface="Calibri"/>
                <a:ea typeface="Calibri"/>
                <a:cs typeface="Calibri"/>
                <a:sym typeface="Calibri"/>
              </a:rPr>
              <a:t>Sex </a:t>
            </a:r>
            <a:r>
              <a:rPr lang="en-US" sz="2400" b="1" dirty="0" smtClean="0">
                <a:solidFill>
                  <a:schemeClr val="dk1"/>
                </a:solidFill>
                <a:latin typeface="Calibri"/>
                <a:ea typeface="Calibri"/>
                <a:cs typeface="Calibri"/>
                <a:sym typeface="Calibri"/>
              </a:rPr>
              <a:t>Assigned </a:t>
            </a:r>
            <a:r>
              <a:rPr lang="en-US" sz="2400" b="1" dirty="0">
                <a:solidFill>
                  <a:schemeClr val="dk1"/>
                </a:solidFill>
                <a:latin typeface="Calibri"/>
                <a:ea typeface="Calibri"/>
                <a:cs typeface="Calibri"/>
                <a:sym typeface="Calibri"/>
              </a:rPr>
              <a:t>at Birth</a:t>
            </a:r>
          </a:p>
        </p:txBody>
      </p:sp>
      <p:sp>
        <p:nvSpPr>
          <p:cNvPr id="120" name="Shape 120"/>
          <p:cNvSpPr txBox="1"/>
          <p:nvPr/>
        </p:nvSpPr>
        <p:spPr>
          <a:xfrm>
            <a:off x="505325" y="5351192"/>
            <a:ext cx="24666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Calibri"/>
                <a:ea typeface="Calibri"/>
                <a:cs typeface="Calibri"/>
                <a:sym typeface="Calibri"/>
              </a:rPr>
              <a:t>Gender Identity </a:t>
            </a:r>
          </a:p>
        </p:txBody>
      </p:sp>
      <p:sp>
        <p:nvSpPr>
          <p:cNvPr id="121" name="Shape 121"/>
          <p:cNvSpPr txBox="1"/>
          <p:nvPr/>
        </p:nvSpPr>
        <p:spPr>
          <a:xfrm>
            <a:off x="6531426" y="5350737"/>
            <a:ext cx="1752599"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chemeClr val="dk1"/>
                </a:solidFill>
                <a:latin typeface="Calibri"/>
                <a:ea typeface="Calibri"/>
                <a:cs typeface="Calibri"/>
                <a:sym typeface="Calibri"/>
              </a:rPr>
              <a:t>Orientation</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68" y="5812892"/>
            <a:ext cx="1980114" cy="98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5486400" y="5669598"/>
            <a:ext cx="2743199" cy="990599"/>
          </a:xfrm>
          <a:prstGeom prst="rect">
            <a:avLst/>
          </a:prstGeom>
          <a:noFill/>
          <a:ln>
            <a:noFill/>
          </a:ln>
        </p:spPr>
      </p:pic>
      <p:sp>
        <p:nvSpPr>
          <p:cNvPr id="128" name="Shape 128"/>
          <p:cNvSpPr txBox="1"/>
          <p:nvPr/>
        </p:nvSpPr>
        <p:spPr>
          <a:xfrm>
            <a:off x="14207" y="838200"/>
            <a:ext cx="8425543"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a:solidFill>
                  <a:schemeClr val="dk1"/>
                </a:solidFill>
                <a:latin typeface="Calibri"/>
                <a:ea typeface="Calibri"/>
                <a:cs typeface="Calibri"/>
                <a:sym typeface="Calibri"/>
              </a:rPr>
              <a:t>Building a Shared Language: Concepts</a:t>
            </a:r>
          </a:p>
        </p:txBody>
      </p:sp>
      <p:sp>
        <p:nvSpPr>
          <p:cNvPr id="129" name="Shape 129"/>
          <p:cNvSpPr/>
          <p:nvPr/>
        </p:nvSpPr>
        <p:spPr>
          <a:xfrm>
            <a:off x="228600" y="1447800"/>
            <a:ext cx="8001000" cy="310854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dk1"/>
                </a:solidFill>
                <a:latin typeface="Calibri"/>
                <a:ea typeface="Calibri"/>
                <a:cs typeface="Calibri"/>
                <a:sym typeface="Calibri"/>
              </a:rPr>
              <a:t>SEX</a:t>
            </a:r>
            <a:r>
              <a:rPr lang="en-US" sz="1400">
                <a:solidFill>
                  <a:schemeClr val="dk1"/>
                </a:solidFill>
                <a:latin typeface="Calibri"/>
                <a:ea typeface="Calibri"/>
                <a:cs typeface="Calibri"/>
                <a:sym typeface="Calibri"/>
              </a:rPr>
              <a:t>: A person’s assignment at birth, based upon primary and secondary sex characteristics (genitalia, breasts, body hair, chromosomes, hormones, etc) as male, female, or intersex. </a:t>
            </a:r>
          </a:p>
          <a:p>
            <a:pPr marL="0" marR="0" lvl="0" indent="0" algn="l" rtl="0">
              <a:spcBef>
                <a:spcPts val="0"/>
              </a:spcBef>
              <a:buSzPct val="25000"/>
              <a:buNone/>
            </a:pPr>
            <a:r>
              <a:rPr lang="en-US" sz="1400">
                <a:solidFill>
                  <a:schemeClr val="dk1"/>
                </a:solidFill>
                <a:latin typeface="Calibri"/>
                <a:ea typeface="Calibri"/>
                <a:cs typeface="Calibri"/>
                <a:sym typeface="Calibri"/>
              </a:rPr>
              <a:t> </a:t>
            </a:r>
          </a:p>
          <a:p>
            <a:pPr marL="0" marR="0" lvl="0" indent="0" algn="l" rtl="0">
              <a:spcBef>
                <a:spcPts val="0"/>
              </a:spcBef>
              <a:buSzPct val="25000"/>
              <a:buNone/>
            </a:pPr>
            <a:r>
              <a:rPr lang="en-US" sz="1400" b="1">
                <a:solidFill>
                  <a:schemeClr val="dk1"/>
                </a:solidFill>
                <a:latin typeface="Calibri"/>
                <a:ea typeface="Calibri"/>
                <a:cs typeface="Calibri"/>
                <a:sym typeface="Calibri"/>
              </a:rPr>
              <a:t>GENDER</a:t>
            </a:r>
            <a:r>
              <a:rPr lang="en-US" sz="1400">
                <a:solidFill>
                  <a:schemeClr val="dk1"/>
                </a:solidFill>
                <a:latin typeface="Calibri"/>
                <a:ea typeface="Calibri"/>
                <a:cs typeface="Calibri"/>
                <a:sym typeface="Calibri"/>
              </a:rPr>
              <a:t>: A socially created set of expectations and norms assigned to people based upon their sex assigned at birth. In Western society, gender is socially constructed around a gender binary. Males are Men and Females are Women.</a:t>
            </a:r>
          </a:p>
          <a:p>
            <a:pPr marL="0" marR="0" lvl="0" indent="0" algn="l" rtl="0">
              <a:spcBef>
                <a:spcPts val="0"/>
              </a:spcBef>
              <a:buNone/>
            </a:pPr>
            <a:endParaRPr sz="1400">
              <a:solidFill>
                <a:schemeClr val="dk1"/>
              </a:solidFill>
              <a:latin typeface="Calibri"/>
              <a:ea typeface="Calibri"/>
              <a:cs typeface="Calibri"/>
              <a:sym typeface="Calibri"/>
            </a:endParaRPr>
          </a:p>
          <a:p>
            <a:pPr marL="0" marR="0" lvl="0" indent="0" algn="l" rtl="0">
              <a:spcBef>
                <a:spcPts val="0"/>
              </a:spcBef>
              <a:buSzPct val="25000"/>
              <a:buNone/>
            </a:pPr>
            <a:r>
              <a:rPr lang="en-US" sz="1400" b="1">
                <a:solidFill>
                  <a:schemeClr val="dk1"/>
                </a:solidFill>
                <a:latin typeface="Calibri"/>
                <a:ea typeface="Calibri"/>
                <a:cs typeface="Calibri"/>
                <a:sym typeface="Calibri"/>
              </a:rPr>
              <a:t>GENDER IDENTITY</a:t>
            </a:r>
            <a:r>
              <a:rPr lang="en-US" sz="1400">
                <a:solidFill>
                  <a:schemeClr val="dk1"/>
                </a:solidFill>
                <a:latin typeface="Calibri"/>
                <a:ea typeface="Calibri"/>
                <a:cs typeface="Calibri"/>
                <a:sym typeface="Calibri"/>
              </a:rPr>
              <a:t>:  A person’s inner understanding of what gender(s) they belong to or identify with.  This is each person’s unique knowing or feeling, and is separate from a person’s physical body or appearance (although often related). </a:t>
            </a:r>
          </a:p>
          <a:p>
            <a:pPr marL="0" marR="0" lvl="0" indent="0" algn="l" rtl="0">
              <a:spcBef>
                <a:spcPts val="0"/>
              </a:spcBef>
              <a:buSzPct val="25000"/>
              <a:buNone/>
            </a:pPr>
            <a:r>
              <a:rPr lang="en-US" sz="1400">
                <a:solidFill>
                  <a:schemeClr val="dk1"/>
                </a:solidFill>
                <a:latin typeface="Calibri"/>
                <a:ea typeface="Calibri"/>
                <a:cs typeface="Calibri"/>
                <a:sym typeface="Calibri"/>
              </a:rPr>
              <a:t> </a:t>
            </a:r>
          </a:p>
          <a:p>
            <a:pPr marL="0" marR="0" lvl="0" indent="0" algn="l" rtl="0">
              <a:spcBef>
                <a:spcPts val="0"/>
              </a:spcBef>
              <a:buSzPct val="25000"/>
              <a:buNone/>
            </a:pPr>
            <a:r>
              <a:rPr lang="en-US" sz="1400" b="1">
                <a:solidFill>
                  <a:schemeClr val="dk1"/>
                </a:solidFill>
                <a:latin typeface="Calibri"/>
                <a:ea typeface="Calibri"/>
                <a:cs typeface="Calibri"/>
                <a:sym typeface="Calibri"/>
              </a:rPr>
              <a:t>ORIENTATION</a:t>
            </a:r>
            <a:r>
              <a:rPr lang="en-US" sz="1400">
                <a:solidFill>
                  <a:schemeClr val="dk1"/>
                </a:solidFill>
                <a:latin typeface="Calibri"/>
                <a:ea typeface="Calibri"/>
                <a:cs typeface="Calibri"/>
                <a:sym typeface="Calibri"/>
              </a:rPr>
              <a:t>:  A pattern of emotional, romantic, and/or sexual attractions. A sense of one’s personal and social identity based on attractions and behaviors expressing them, oftentimes linked to the gender(s) of the person one feels these attractions towards.</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7" y="5453824"/>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a:stretch/>
        </p:blipFill>
        <p:spPr>
          <a:xfrm>
            <a:off x="5486400" y="5669598"/>
            <a:ext cx="2743199" cy="990599"/>
          </a:xfrm>
          <a:prstGeom prst="rect">
            <a:avLst/>
          </a:prstGeom>
          <a:noFill/>
          <a:ln>
            <a:noFill/>
          </a:ln>
        </p:spPr>
      </p:pic>
      <p:sp>
        <p:nvSpPr>
          <p:cNvPr id="136" name="Shape 136"/>
          <p:cNvSpPr txBox="1"/>
          <p:nvPr/>
        </p:nvSpPr>
        <p:spPr>
          <a:xfrm>
            <a:off x="-16844" y="152400"/>
            <a:ext cx="8425543"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a:solidFill>
                  <a:schemeClr val="dk1"/>
                </a:solidFill>
                <a:latin typeface="Calibri"/>
                <a:ea typeface="Calibri"/>
                <a:cs typeface="Calibri"/>
                <a:sym typeface="Calibri"/>
              </a:rPr>
              <a:t>Building a Shared Language: Gender Identity</a:t>
            </a:r>
          </a:p>
        </p:txBody>
      </p:sp>
      <p:sp>
        <p:nvSpPr>
          <p:cNvPr id="137" name="Shape 137"/>
          <p:cNvSpPr/>
          <p:nvPr/>
        </p:nvSpPr>
        <p:spPr>
          <a:xfrm>
            <a:off x="182593" y="838200"/>
            <a:ext cx="8001000" cy="41857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dk1"/>
                </a:solidFill>
                <a:latin typeface="Calibri"/>
                <a:ea typeface="Calibri"/>
                <a:cs typeface="Calibri"/>
                <a:sym typeface="Calibri"/>
              </a:rPr>
              <a:t>TRANSGENDER/TRANS/TRANS*</a:t>
            </a:r>
            <a:r>
              <a:rPr lang="en-US" sz="1400">
                <a:solidFill>
                  <a:schemeClr val="dk1"/>
                </a:solidFill>
                <a:latin typeface="Calibri"/>
                <a:ea typeface="Calibri"/>
                <a:cs typeface="Calibri"/>
                <a:sym typeface="Calibri"/>
              </a:rPr>
              <a:t>:</a:t>
            </a:r>
            <a:r>
              <a:rPr lang="en-US" sz="1400" b="1">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An umbrella term for anyone who knows themselves to be a gender that is different than the gender they were assigned at birth. Some trans people may have an alternate gender identity that is neither male nor female, and for some people their gender identity may vary at different points in their lives. Some transgender people modify their bodies through medical means, and some do not. Common terms that people use about themselves are transman, transwoman, and man or woman of transgender experience. </a:t>
            </a:r>
          </a:p>
          <a:p>
            <a:pPr marL="0" marR="0" lvl="0" indent="0" algn="l" rtl="0">
              <a:spcBef>
                <a:spcPts val="0"/>
              </a:spcBef>
              <a:buSzPct val="25000"/>
              <a:buNone/>
            </a:pPr>
            <a:r>
              <a:rPr lang="en-US" sz="1400">
                <a:solidFill>
                  <a:schemeClr val="dk1"/>
                </a:solidFill>
                <a:latin typeface="Calibri"/>
                <a:ea typeface="Calibri"/>
                <a:cs typeface="Calibri"/>
                <a:sym typeface="Calibri"/>
              </a:rPr>
              <a:t> </a:t>
            </a:r>
          </a:p>
          <a:p>
            <a:pPr marL="0" marR="0" lvl="0" indent="0" algn="l" rtl="0">
              <a:spcBef>
                <a:spcPts val="0"/>
              </a:spcBef>
              <a:buSzPct val="25000"/>
              <a:buNone/>
            </a:pPr>
            <a:r>
              <a:rPr lang="en-US" sz="1400" b="1">
                <a:solidFill>
                  <a:schemeClr val="dk1"/>
                </a:solidFill>
                <a:latin typeface="Calibri"/>
                <a:ea typeface="Calibri"/>
                <a:cs typeface="Calibri"/>
                <a:sym typeface="Calibri"/>
              </a:rPr>
              <a:t>CISGENDER</a:t>
            </a:r>
            <a:r>
              <a:rPr lang="en-US" sz="1400">
                <a:solidFill>
                  <a:schemeClr val="dk1"/>
                </a:solidFill>
                <a:latin typeface="Calibri"/>
                <a:ea typeface="Calibri"/>
                <a:cs typeface="Calibri"/>
                <a:sym typeface="Calibri"/>
              </a:rPr>
              <a:t>: A person who is comfortable in the gender they were assigned at birth. It is used to contrast with “transgender” on the gender spectrum. Cisgender has its origin in the Latin-derived prefix cis, meaning “on the same side.”</a:t>
            </a:r>
          </a:p>
          <a:p>
            <a:pPr marL="0" marR="0" lvl="0" indent="0" algn="l" rtl="0">
              <a:spcBef>
                <a:spcPts val="0"/>
              </a:spcBef>
              <a:buNone/>
            </a:pPr>
            <a:endParaRPr sz="1400">
              <a:solidFill>
                <a:schemeClr val="dk1"/>
              </a:solidFill>
              <a:latin typeface="Calibri"/>
              <a:ea typeface="Calibri"/>
              <a:cs typeface="Calibri"/>
              <a:sym typeface="Calibri"/>
            </a:endParaRPr>
          </a:p>
          <a:p>
            <a:pPr marL="0" marR="0" lvl="0" indent="0" algn="l" rtl="0">
              <a:spcBef>
                <a:spcPts val="0"/>
              </a:spcBef>
              <a:buSzPct val="25000"/>
              <a:buNone/>
            </a:pPr>
            <a:r>
              <a:rPr lang="en-US" sz="1400" b="1">
                <a:solidFill>
                  <a:schemeClr val="dk1"/>
                </a:solidFill>
                <a:latin typeface="Calibri"/>
                <a:ea typeface="Calibri"/>
                <a:cs typeface="Calibri"/>
                <a:sym typeface="Calibri"/>
              </a:rPr>
              <a:t>GENDER NON-CONFORMING</a:t>
            </a:r>
            <a:r>
              <a:rPr lang="en-US" sz="1400">
                <a:solidFill>
                  <a:schemeClr val="dk1"/>
                </a:solidFill>
                <a:latin typeface="Calibri"/>
                <a:ea typeface="Calibri"/>
                <a:cs typeface="Calibri"/>
                <a:sym typeface="Calibri"/>
              </a:rPr>
              <a:t>: A gender identity used to describe people whose gender expression does not align with societal expectations based on their perceived gender.</a:t>
            </a:r>
          </a:p>
          <a:p>
            <a:pPr marL="0" marR="0" lvl="0" indent="0" algn="l" rtl="0">
              <a:spcBef>
                <a:spcPts val="0"/>
              </a:spcBef>
              <a:buSzPct val="25000"/>
              <a:buNone/>
            </a:pPr>
            <a:r>
              <a:rPr lang="en-US" sz="1400">
                <a:solidFill>
                  <a:schemeClr val="dk1"/>
                </a:solidFill>
                <a:latin typeface="Calibri"/>
                <a:ea typeface="Calibri"/>
                <a:cs typeface="Calibri"/>
                <a:sym typeface="Calibri"/>
              </a:rPr>
              <a:t> </a:t>
            </a:r>
          </a:p>
          <a:p>
            <a:pPr marL="0" marR="0" lvl="0" indent="0" algn="l" rtl="0">
              <a:spcBef>
                <a:spcPts val="0"/>
              </a:spcBef>
              <a:buSzPct val="25000"/>
              <a:buNone/>
            </a:pPr>
            <a:r>
              <a:rPr lang="en-US" sz="1400" b="1">
                <a:solidFill>
                  <a:schemeClr val="dk1"/>
                </a:solidFill>
                <a:latin typeface="Calibri"/>
                <a:ea typeface="Calibri"/>
                <a:cs typeface="Calibri"/>
                <a:sym typeface="Calibri"/>
              </a:rPr>
              <a:t>GENDERQUEER: </a:t>
            </a:r>
            <a:r>
              <a:rPr lang="en-US" sz="1400">
                <a:solidFill>
                  <a:schemeClr val="dk1"/>
                </a:solidFill>
                <a:latin typeface="Calibri"/>
                <a:ea typeface="Calibri"/>
                <a:cs typeface="Calibri"/>
                <a:sym typeface="Calibri"/>
              </a:rPr>
              <a:t>A gender identity used by a person that self-defined their gender as queer or non-normative. Someone whose chosen gender identity is neither man nor woman, is between or beyond gender, rejects binary gender, is some combination of genders. </a:t>
            </a:r>
          </a:p>
          <a:p>
            <a:pPr marL="0" marR="0" lvl="0" indent="0" algn="l" rtl="0">
              <a:spcBef>
                <a:spcPts val="0"/>
              </a:spcBef>
              <a:buNone/>
            </a:pPr>
            <a:endParaRPr>
              <a:solidFill>
                <a:schemeClr val="dk1"/>
              </a:solidFill>
              <a:latin typeface="Calibri"/>
              <a:ea typeface="Calibri"/>
              <a:cs typeface="Calibri"/>
              <a:sym typeface="Calibri"/>
            </a:endParaRPr>
          </a:p>
          <a:p>
            <a:pPr marL="0" marR="0" lvl="0" indent="0" algn="l" rtl="0">
              <a:spcBef>
                <a:spcPts val="0"/>
              </a:spcBef>
              <a:buNone/>
            </a:pPr>
            <a:r>
              <a:rPr lang="en-US" b="1">
                <a:solidFill>
                  <a:schemeClr val="dk1"/>
                </a:solidFill>
                <a:latin typeface="Calibri"/>
                <a:ea typeface="Calibri"/>
                <a:cs typeface="Calibri"/>
                <a:sym typeface="Calibri"/>
              </a:rPr>
              <a:t>NON-BINARY: </a:t>
            </a:r>
            <a:r>
              <a:rPr lang="en-US">
                <a:solidFill>
                  <a:srgbClr val="5A5A5A"/>
                </a:solidFill>
                <a:latin typeface="Calibri"/>
                <a:ea typeface="Calibri"/>
                <a:cs typeface="Calibri"/>
                <a:sym typeface="Calibri"/>
              </a:rPr>
              <a:t>r</a:t>
            </a:r>
            <a:r>
              <a:rPr lang="en-US">
                <a:latin typeface="Calibri"/>
                <a:ea typeface="Calibri"/>
                <a:cs typeface="Calibri"/>
                <a:sym typeface="Calibri"/>
              </a:rPr>
              <a:t>eferred umbrella term for all genders other than female/male or woman/man, used as an adjective (e.g. Jesse is a non-binary person). Not all non-binary people identify as trans and not all trans people identify as nonbinary. Sometimes (and increasingly), non-binary can be used to describe the aesthetic/presentation/expression of a cisgender or transgender person.</a:t>
            </a:r>
          </a:p>
          <a:p>
            <a:pPr marL="0" marR="0" lvl="0" indent="0" algn="l" rtl="0">
              <a:spcBef>
                <a:spcPts val="0"/>
              </a:spcBef>
              <a:buNone/>
            </a:pPr>
            <a:endParaRPr sz="1400">
              <a:solidFill>
                <a:schemeClr val="dk1"/>
              </a:solidFill>
              <a:latin typeface="Calibri"/>
              <a:ea typeface="Calibri"/>
              <a:cs typeface="Calibri"/>
              <a:sym typeface="Calibri"/>
            </a:endParaRPr>
          </a:p>
          <a:p>
            <a:pPr marL="0" marR="0" lvl="0" indent="0" algn="l" rtl="0">
              <a:spcBef>
                <a:spcPts val="0"/>
              </a:spcBef>
              <a:buNone/>
            </a:pPr>
            <a:endParaRPr sz="1400">
              <a:solidFill>
                <a:schemeClr val="dk1"/>
              </a:solidFill>
              <a:latin typeface="Calibri"/>
              <a:ea typeface="Calibri"/>
              <a:cs typeface="Calibri"/>
              <a:sym typeface="Calibri"/>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94" y="5669598"/>
            <a:ext cx="2174906" cy="108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a:stretch/>
        </p:blipFill>
        <p:spPr>
          <a:xfrm>
            <a:off x="5486400" y="5669598"/>
            <a:ext cx="2743199" cy="990599"/>
          </a:xfrm>
          <a:prstGeom prst="rect">
            <a:avLst/>
          </a:prstGeom>
          <a:noFill/>
          <a:ln>
            <a:noFill/>
          </a:ln>
        </p:spPr>
      </p:pic>
      <p:pic>
        <p:nvPicPr>
          <p:cNvPr id="144" name="Shape 144"/>
          <p:cNvPicPr preferRelativeResize="0"/>
          <p:nvPr/>
        </p:nvPicPr>
        <p:blipFill>
          <a:blip r:embed="rId4">
            <a:alphaModFix/>
          </a:blip>
          <a:stretch>
            <a:fillRect/>
          </a:stretch>
        </p:blipFill>
        <p:spPr>
          <a:xfrm>
            <a:off x="689950" y="184975"/>
            <a:ext cx="6942680" cy="5364798"/>
          </a:xfrm>
          <a:prstGeom prst="rect">
            <a:avLst/>
          </a:prstGeom>
          <a:noFill/>
          <a:ln>
            <a:noFill/>
          </a:ln>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87" y="5549773"/>
            <a:ext cx="2361113" cy="11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Shape 242"/>
          <p:cNvSpPr txBox="1"/>
          <p:nvPr/>
        </p:nvSpPr>
        <p:spPr>
          <a:xfrm>
            <a:off x="533400" y="1135796"/>
            <a:ext cx="2378400" cy="708000"/>
          </a:xfrm>
          <a:prstGeom prst="rect">
            <a:avLst/>
          </a:prstGeom>
          <a:noFill/>
          <a:ln>
            <a:noFill/>
          </a:ln>
        </p:spPr>
        <p:txBody>
          <a:bodyPr lIns="91425" tIns="45700" rIns="91425" bIns="45700" anchor="t" anchorCtr="0">
            <a:noAutofit/>
          </a:bodyPr>
          <a:lstStyle/>
          <a:p>
            <a:pPr marL="0" marR="0" lvl="0" indent="0" algn="ctr" rtl="0">
              <a:spcBef>
                <a:spcPts val="0"/>
              </a:spcBef>
              <a:buNone/>
            </a:pPr>
            <a:endParaRPr sz="2000" dirty="0">
              <a:solidFill>
                <a:schemeClr val="dk1"/>
              </a:solidFill>
              <a:latin typeface="Cambria"/>
              <a:ea typeface="Cambria"/>
              <a:cs typeface="Cambria"/>
              <a:sym typeface="Cambria"/>
            </a:endParaRPr>
          </a:p>
        </p:txBody>
      </p:sp>
      <p:sp>
        <p:nvSpPr>
          <p:cNvPr id="245" name="Shape 245"/>
          <p:cNvSpPr txBox="1"/>
          <p:nvPr/>
        </p:nvSpPr>
        <p:spPr>
          <a:xfrm>
            <a:off x="806301" y="4316085"/>
            <a:ext cx="2362200" cy="147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10" name="Picture 9" descr="http://www.transstudent.org/pronouns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31507"/>
            <a:ext cx="7343591" cy="566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7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5" name="Shape 245"/>
          <p:cNvSpPr txBox="1"/>
          <p:nvPr/>
        </p:nvSpPr>
        <p:spPr>
          <a:xfrm>
            <a:off x="806301" y="4316085"/>
            <a:ext cx="2362200" cy="147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3844"/>
            <a:ext cx="5965202" cy="592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878472"/>
      </p:ext>
    </p:extLst>
  </p:cSld>
  <p:clrMapOvr>
    <a:masterClrMapping/>
  </p:clrMapOvr>
</p:sld>
</file>

<file path=ppt/theme/theme1.xml><?xml version="1.0" encoding="utf-8"?>
<a:theme xmlns:a="http://schemas.openxmlformats.org/drawingml/2006/main" name="Adjacency">
  <a:themeElements>
    <a:clrScheme name="Keshet">
      <a:dk1>
        <a:srgbClr val="2F2B20"/>
      </a:dk1>
      <a:lt1>
        <a:srgbClr val="F2F2F2"/>
      </a:lt1>
      <a:dk2>
        <a:srgbClr val="279A77"/>
      </a:dk2>
      <a:lt2>
        <a:srgbClr val="92D050"/>
      </a:lt2>
      <a:accent1>
        <a:srgbClr val="92D050"/>
      </a:accent1>
      <a:accent2>
        <a:srgbClr val="9CBEBD"/>
      </a:accent2>
      <a:accent3>
        <a:srgbClr val="D2CB6C"/>
      </a:accent3>
      <a:accent4>
        <a:srgbClr val="95A39D"/>
      </a:accent4>
      <a:accent5>
        <a:srgbClr val="C89F5D"/>
      </a:accent5>
      <a:accent6>
        <a:srgbClr val="6DAA2D"/>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1919</Words>
  <Application>Microsoft Office PowerPoint</Application>
  <PresentationFormat>On-screen Show (4:3)</PresentationFormat>
  <Paragraphs>131</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Bahner</dc:creator>
  <cp:lastModifiedBy>Daniel Bahner</cp:lastModifiedBy>
  <cp:revision>8</cp:revision>
  <dcterms:modified xsi:type="dcterms:W3CDTF">2018-03-21T13:44:22Z</dcterms:modified>
</cp:coreProperties>
</file>