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autoCompressPictures="0">
  <p:sldMasterIdLst>
    <p:sldMasterId id="2147483648" r:id="rId1"/>
  </p:sldMasterIdLst>
  <p:notesMasterIdLst>
    <p:notesMasterId r:id="rId26"/>
  </p:notesMasterIdLst>
  <p:sldIdLst>
    <p:sldId id="256" r:id="rId2"/>
    <p:sldId id="268" r:id="rId3"/>
    <p:sldId id="294" r:id="rId4"/>
    <p:sldId id="272" r:id="rId5"/>
    <p:sldId id="257" r:id="rId6"/>
    <p:sldId id="295" r:id="rId7"/>
    <p:sldId id="279" r:id="rId8"/>
    <p:sldId id="259" r:id="rId9"/>
    <p:sldId id="280" r:id="rId10"/>
    <p:sldId id="281" r:id="rId11"/>
    <p:sldId id="296" r:id="rId12"/>
    <p:sldId id="282" r:id="rId13"/>
    <p:sldId id="283" r:id="rId14"/>
    <p:sldId id="284" r:id="rId15"/>
    <p:sldId id="285" r:id="rId16"/>
    <p:sldId id="286" r:id="rId17"/>
    <p:sldId id="287" r:id="rId18"/>
    <p:sldId id="288" r:id="rId19"/>
    <p:sldId id="289" r:id="rId20"/>
    <p:sldId id="290" r:id="rId21"/>
    <p:sldId id="292" r:id="rId22"/>
    <p:sldId id="297" r:id="rId23"/>
    <p:sldId id="293" r:id="rId24"/>
    <p:sldId id="29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33"/>
    <p:restoredTop sz="94674"/>
  </p:normalViewPr>
  <p:slideViewPr>
    <p:cSldViewPr snapToGrid="0" snapToObjects="1">
      <p:cViewPr varScale="1">
        <p:scale>
          <a:sx n="144" d="100"/>
          <a:sy n="144" d="100"/>
        </p:scale>
        <p:origin x="21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Social Environment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6"/>
              <c:layout>
                <c:manualLayout>
                  <c:x val="0"/>
                  <c:y val="2.0051164677952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47-204F-B209-21EA42962F4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Sheet1!$B$2:$B$8</c:f>
              <c:numCache>
                <c:formatCode>0%</c:formatCode>
                <c:ptCount val="7"/>
                <c:pt idx="0">
                  <c:v>0.77</c:v>
                </c:pt>
                <c:pt idx="1">
                  <c:v>0.78</c:v>
                </c:pt>
                <c:pt idx="2">
                  <c:v>0.79</c:v>
                </c:pt>
                <c:pt idx="3">
                  <c:v>0.77</c:v>
                </c:pt>
                <c:pt idx="4">
                  <c:v>0.79</c:v>
                </c:pt>
                <c:pt idx="5">
                  <c:v>0.78</c:v>
                </c:pt>
                <c:pt idx="6">
                  <c:v>0.75</c:v>
                </c:pt>
              </c:numCache>
            </c:numRef>
          </c:val>
          <c:smooth val="0"/>
          <c:extLst>
            <c:ext xmlns:c16="http://schemas.microsoft.com/office/drawing/2014/chart" uri="{C3380CC4-5D6E-409C-BE32-E72D297353CC}">
              <c16:uniqueId val="{00000000-C85E-1747-B2D6-F22889F112B9}"/>
            </c:ext>
          </c:extLst>
        </c:ser>
        <c:ser>
          <c:idx val="1"/>
          <c:order val="1"/>
          <c:tx>
            <c:strRef>
              <c:f>Sheet1!$C$1</c:f>
              <c:strCache>
                <c:ptCount val="1"/>
                <c:pt idx="0">
                  <c:v>Programming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199758708513426E-2"/>
                  <c:y val="4.72463597996724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5E-1747-B2D6-F22889F112B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Sheet1!$C$2:$C$8</c:f>
              <c:numCache>
                <c:formatCode>0%</c:formatCode>
                <c:ptCount val="7"/>
                <c:pt idx="0">
                  <c:v>0.67</c:v>
                </c:pt>
                <c:pt idx="1">
                  <c:v>0.67</c:v>
                </c:pt>
                <c:pt idx="2">
                  <c:v>0.69</c:v>
                </c:pt>
                <c:pt idx="3">
                  <c:v>0.67</c:v>
                </c:pt>
                <c:pt idx="4">
                  <c:v>0.71</c:v>
                </c:pt>
                <c:pt idx="5">
                  <c:v>0.7</c:v>
                </c:pt>
                <c:pt idx="6">
                  <c:v>0.65</c:v>
                </c:pt>
              </c:numCache>
            </c:numRef>
          </c:val>
          <c:smooth val="0"/>
          <c:extLst>
            <c:ext xmlns:c16="http://schemas.microsoft.com/office/drawing/2014/chart" uri="{C3380CC4-5D6E-409C-BE32-E72D297353CC}">
              <c16:uniqueId val="{00000001-C85E-1747-B2D6-F22889F112B9}"/>
            </c:ext>
          </c:extLst>
        </c:ser>
        <c:ser>
          <c:idx val="2"/>
          <c:order val="2"/>
          <c:tx>
            <c:strRef>
              <c:f>Sheet1!$D$1</c:f>
              <c:strCache>
                <c:ptCount val="1"/>
                <c:pt idx="0">
                  <c:v>Leadership</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1.1362537320790643E-3"/>
                  <c:y val="3.5330752876883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5E-1747-B2D6-F22889F112B9}"/>
                </c:ext>
              </c:extLst>
            </c:dLbl>
            <c:dLbl>
              <c:idx val="2"/>
              <c:layout>
                <c:manualLayout>
                  <c:x val="-3.4087611962371929E-3"/>
                  <c:y val="3.5330852232206104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7313605403772239E-2"/>
                      <c:h val="8.850353595659205E-2"/>
                    </c:manualLayout>
                  </c15:layout>
                </c:ext>
                <c:ext xmlns:c16="http://schemas.microsoft.com/office/drawing/2014/chart" uri="{C3380CC4-5D6E-409C-BE32-E72D297353CC}">
                  <c16:uniqueId val="{00000006-C85E-1747-B2D6-F22889F112B9}"/>
                </c:ext>
              </c:extLst>
            </c:dLbl>
            <c:dLbl>
              <c:idx val="3"/>
              <c:layout>
                <c:manualLayout>
                  <c:x val="0"/>
                  <c:y val="3.02835024658997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5E-1747-B2D6-F22889F112B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Sheet1!$D$2:$D$8</c:f>
              <c:numCache>
                <c:formatCode>0%</c:formatCode>
                <c:ptCount val="7"/>
                <c:pt idx="0">
                  <c:v>0.71</c:v>
                </c:pt>
                <c:pt idx="1">
                  <c:v>0.7</c:v>
                </c:pt>
                <c:pt idx="2">
                  <c:v>0.73</c:v>
                </c:pt>
                <c:pt idx="3">
                  <c:v>0.72</c:v>
                </c:pt>
                <c:pt idx="4">
                  <c:v>0.75</c:v>
                </c:pt>
                <c:pt idx="5">
                  <c:v>0.76</c:v>
                </c:pt>
                <c:pt idx="6">
                  <c:v>0.71</c:v>
                </c:pt>
              </c:numCache>
            </c:numRef>
          </c:val>
          <c:smooth val="0"/>
          <c:extLst>
            <c:ext xmlns:c16="http://schemas.microsoft.com/office/drawing/2014/chart" uri="{C3380CC4-5D6E-409C-BE32-E72D297353CC}">
              <c16:uniqueId val="{00000002-C85E-1747-B2D6-F22889F112B9}"/>
            </c:ext>
          </c:extLst>
        </c:ser>
        <c:ser>
          <c:idx val="3"/>
          <c:order val="3"/>
          <c:tx>
            <c:strRef>
              <c:f>Sheet1!$E$1</c:f>
              <c:strCache>
                <c:ptCount val="1"/>
                <c:pt idx="0">
                  <c:v>Communication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Sheet1!$E$2:$E$8</c:f>
              <c:numCache>
                <c:formatCode>0%</c:formatCode>
                <c:ptCount val="7"/>
                <c:pt idx="0">
                  <c:v>0.57999999999999996</c:v>
                </c:pt>
                <c:pt idx="1">
                  <c:v>0.57999999999999996</c:v>
                </c:pt>
                <c:pt idx="2">
                  <c:v>0.62</c:v>
                </c:pt>
                <c:pt idx="3">
                  <c:v>0.62</c:v>
                </c:pt>
                <c:pt idx="4">
                  <c:v>0.65</c:v>
                </c:pt>
                <c:pt idx="5">
                  <c:v>0.67</c:v>
                </c:pt>
                <c:pt idx="6">
                  <c:v>0.61</c:v>
                </c:pt>
              </c:numCache>
            </c:numRef>
          </c:val>
          <c:smooth val="0"/>
          <c:extLst>
            <c:ext xmlns:c16="http://schemas.microsoft.com/office/drawing/2014/chart" uri="{C3380CC4-5D6E-409C-BE32-E72D297353CC}">
              <c16:uniqueId val="{00000003-C85E-1747-B2D6-F22889F112B9}"/>
            </c:ext>
          </c:extLst>
        </c:ser>
        <c:ser>
          <c:idx val="4"/>
          <c:order val="4"/>
          <c:tx>
            <c:strRef>
              <c:f>Sheet1!$F$1</c:f>
              <c:strCache>
                <c:ptCount val="1"/>
                <c:pt idx="0">
                  <c:v>Spiritual/Cultural/Religious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3"/>
              <c:layout>
                <c:manualLayout>
                  <c:x val="0"/>
                  <c:y val="-2.6095253465793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60D-B44B-9A9E-EB2E14903EB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Sheet1!$F$2:$F$8</c:f>
              <c:numCache>
                <c:formatCode>0%</c:formatCode>
                <c:ptCount val="7"/>
                <c:pt idx="0">
                  <c:v>0.83</c:v>
                </c:pt>
                <c:pt idx="1">
                  <c:v>0.82</c:v>
                </c:pt>
                <c:pt idx="2">
                  <c:v>0.84</c:v>
                </c:pt>
                <c:pt idx="3">
                  <c:v>0.85</c:v>
                </c:pt>
                <c:pt idx="4">
                  <c:v>0.84</c:v>
                </c:pt>
                <c:pt idx="5">
                  <c:v>0.83</c:v>
                </c:pt>
                <c:pt idx="6">
                  <c:v>0.8</c:v>
                </c:pt>
              </c:numCache>
            </c:numRef>
          </c:val>
          <c:smooth val="0"/>
          <c:extLst>
            <c:ext xmlns:c16="http://schemas.microsoft.com/office/drawing/2014/chart" uri="{C3380CC4-5D6E-409C-BE32-E72D297353CC}">
              <c16:uniqueId val="{00000000-860D-B44B-9A9E-EB2E14903EB4}"/>
            </c:ext>
          </c:extLst>
        </c:ser>
        <c:ser>
          <c:idx val="5"/>
          <c:order val="5"/>
          <c:tx>
            <c:strRef>
              <c:f>Sheet1!$G$1</c:f>
              <c:strCache>
                <c:ptCount val="1"/>
                <c:pt idx="0">
                  <c:v>Health/Safety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Sheet1!$G$2:$G$8</c:f>
              <c:numCache>
                <c:formatCode>0%</c:formatCode>
                <c:ptCount val="7"/>
                <c:pt idx="0">
                  <c:v>0.77</c:v>
                </c:pt>
                <c:pt idx="1">
                  <c:v>0.76</c:v>
                </c:pt>
                <c:pt idx="2">
                  <c:v>0.78</c:v>
                </c:pt>
                <c:pt idx="3">
                  <c:v>0.78</c:v>
                </c:pt>
                <c:pt idx="4">
                  <c:v>0.79</c:v>
                </c:pt>
                <c:pt idx="5">
                  <c:v>0.8</c:v>
                </c:pt>
                <c:pt idx="6">
                  <c:v>0.76</c:v>
                </c:pt>
              </c:numCache>
            </c:numRef>
          </c:val>
          <c:smooth val="0"/>
          <c:extLst>
            <c:ext xmlns:c16="http://schemas.microsoft.com/office/drawing/2014/chart" uri="{C3380CC4-5D6E-409C-BE32-E72D297353CC}">
              <c16:uniqueId val="{00000001-860D-B44B-9A9E-EB2E14903EB4}"/>
            </c:ext>
          </c:extLst>
        </c:ser>
        <c:dLbls>
          <c:showLegendKey val="0"/>
          <c:showVal val="0"/>
          <c:showCatName val="0"/>
          <c:showSerName val="0"/>
          <c:showPercent val="0"/>
          <c:showBubbleSize val="0"/>
        </c:dLbls>
        <c:marker val="1"/>
        <c:smooth val="0"/>
        <c:axId val="32793183"/>
        <c:axId val="32796895"/>
      </c:lineChart>
      <c:catAx>
        <c:axId val="32793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796895"/>
        <c:crosses val="autoZero"/>
        <c:auto val="1"/>
        <c:lblAlgn val="ctr"/>
        <c:lblOffset val="100"/>
        <c:noMultiLvlLbl val="0"/>
      </c:catAx>
      <c:valAx>
        <c:axId val="32796895"/>
        <c:scaling>
          <c:orientation val="minMax"/>
          <c:max val="0.9"/>
          <c:min val="0.55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793183"/>
        <c:crosses val="autoZero"/>
        <c:crossBetween val="between"/>
      </c:valAx>
      <c:spPr>
        <a:noFill/>
        <a:ln>
          <a:noFill/>
        </a:ln>
        <a:effectLst/>
      </c:spPr>
    </c:plotArea>
    <c:legend>
      <c:legendPos val="b"/>
      <c:layout>
        <c:manualLayout>
          <c:xMode val="edge"/>
          <c:yMode val="edge"/>
          <c:x val="5.3678767654573925E-2"/>
          <c:y val="0.90332391472413331"/>
          <c:w val="0.91677710844181948"/>
          <c:h val="9.358192567315688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About What’s Happening</a:t>
            </a:r>
            <a:r>
              <a:rPr lang="en-US" b="1" baseline="0" dirty="0"/>
              <a:t> at Camp in General</a:t>
            </a:r>
            <a:r>
              <a:rPr lang="en-US" b="1" dirty="0"/>
              <a:t>...</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Sheet1!$B$8</c:f>
              <c:strCache>
                <c:ptCount val="1"/>
                <c:pt idx="0">
                  <c:v>2014</c:v>
                </c:pt>
              </c:strCache>
            </c:strRef>
          </c:tx>
          <c:spPr>
            <a:solidFill>
              <a:schemeClr val="accent1"/>
            </a:solidFill>
            <a:ln>
              <a:noFill/>
            </a:ln>
            <a:effectLst/>
          </c:spPr>
          <c:invertIfNegative val="0"/>
          <c:cat>
            <c:strRef>
              <c:f>Sheet1!$A$9:$A$12</c:f>
              <c:strCache>
                <c:ptCount val="4"/>
                <c:pt idx="0">
                  <c:v>Every Day</c:v>
                </c:pt>
                <c:pt idx="1">
                  <c:v>Every 2-3 Days</c:v>
                </c:pt>
                <c:pt idx="2">
                  <c:v>About Once/Week</c:v>
                </c:pt>
                <c:pt idx="3">
                  <c:v>&lt; Once/Week</c:v>
                </c:pt>
              </c:strCache>
            </c:strRef>
          </c:cat>
          <c:val>
            <c:numRef>
              <c:f>Sheet1!$B$9:$B$12</c:f>
              <c:numCache>
                <c:formatCode>0%</c:formatCode>
                <c:ptCount val="4"/>
                <c:pt idx="0">
                  <c:v>0.28999999999999998</c:v>
                </c:pt>
                <c:pt idx="1">
                  <c:v>0.33</c:v>
                </c:pt>
                <c:pt idx="2">
                  <c:v>0.34</c:v>
                </c:pt>
                <c:pt idx="3">
                  <c:v>0.03</c:v>
                </c:pt>
              </c:numCache>
            </c:numRef>
          </c:val>
          <c:extLst>
            <c:ext xmlns:c16="http://schemas.microsoft.com/office/drawing/2014/chart" uri="{C3380CC4-5D6E-409C-BE32-E72D297353CC}">
              <c16:uniqueId val="{00000000-D255-A446-8C11-45F35A803317}"/>
            </c:ext>
          </c:extLst>
        </c:ser>
        <c:ser>
          <c:idx val="1"/>
          <c:order val="1"/>
          <c:tx>
            <c:strRef>
              <c:f>Sheet1!$C$8</c:f>
              <c:strCache>
                <c:ptCount val="1"/>
                <c:pt idx="0">
                  <c:v>2015</c:v>
                </c:pt>
              </c:strCache>
            </c:strRef>
          </c:tx>
          <c:spPr>
            <a:solidFill>
              <a:schemeClr val="accent2"/>
            </a:solidFill>
            <a:ln>
              <a:noFill/>
            </a:ln>
            <a:effectLst/>
          </c:spPr>
          <c:invertIfNegative val="0"/>
          <c:cat>
            <c:strRef>
              <c:f>Sheet1!$A$9:$A$12</c:f>
              <c:strCache>
                <c:ptCount val="4"/>
                <c:pt idx="0">
                  <c:v>Every Day</c:v>
                </c:pt>
                <c:pt idx="1">
                  <c:v>Every 2-3 Days</c:v>
                </c:pt>
                <c:pt idx="2">
                  <c:v>About Once/Week</c:v>
                </c:pt>
                <c:pt idx="3">
                  <c:v>&lt; Once/Week</c:v>
                </c:pt>
              </c:strCache>
            </c:strRef>
          </c:cat>
          <c:val>
            <c:numRef>
              <c:f>Sheet1!$C$9:$C$12</c:f>
              <c:numCache>
                <c:formatCode>0%</c:formatCode>
                <c:ptCount val="4"/>
                <c:pt idx="0">
                  <c:v>0.3</c:v>
                </c:pt>
                <c:pt idx="1">
                  <c:v>0.34</c:v>
                </c:pt>
                <c:pt idx="2">
                  <c:v>0.32</c:v>
                </c:pt>
                <c:pt idx="3">
                  <c:v>0.03</c:v>
                </c:pt>
              </c:numCache>
            </c:numRef>
          </c:val>
          <c:extLst>
            <c:ext xmlns:c16="http://schemas.microsoft.com/office/drawing/2014/chart" uri="{C3380CC4-5D6E-409C-BE32-E72D297353CC}">
              <c16:uniqueId val="{00000001-D255-A446-8C11-45F35A803317}"/>
            </c:ext>
          </c:extLst>
        </c:ser>
        <c:ser>
          <c:idx val="2"/>
          <c:order val="2"/>
          <c:tx>
            <c:strRef>
              <c:f>Sheet1!$D$8</c:f>
              <c:strCache>
                <c:ptCount val="1"/>
                <c:pt idx="0">
                  <c:v>2016</c:v>
                </c:pt>
              </c:strCache>
            </c:strRef>
          </c:tx>
          <c:spPr>
            <a:solidFill>
              <a:schemeClr val="accent3"/>
            </a:solidFill>
            <a:ln>
              <a:noFill/>
            </a:ln>
            <a:effectLst/>
          </c:spPr>
          <c:invertIfNegative val="0"/>
          <c:cat>
            <c:strRef>
              <c:f>Sheet1!$A$9:$A$12</c:f>
              <c:strCache>
                <c:ptCount val="4"/>
                <c:pt idx="0">
                  <c:v>Every Day</c:v>
                </c:pt>
                <c:pt idx="1">
                  <c:v>Every 2-3 Days</c:v>
                </c:pt>
                <c:pt idx="2">
                  <c:v>About Once/Week</c:v>
                </c:pt>
                <c:pt idx="3">
                  <c:v>&lt; Once/Week</c:v>
                </c:pt>
              </c:strCache>
            </c:strRef>
          </c:cat>
          <c:val>
            <c:numRef>
              <c:f>Sheet1!$D$9:$D$12</c:f>
              <c:numCache>
                <c:formatCode>0%</c:formatCode>
                <c:ptCount val="4"/>
                <c:pt idx="0">
                  <c:v>0.27</c:v>
                </c:pt>
                <c:pt idx="1">
                  <c:v>0.35</c:v>
                </c:pt>
                <c:pt idx="2">
                  <c:v>0.34</c:v>
                </c:pt>
                <c:pt idx="3">
                  <c:v>0.03</c:v>
                </c:pt>
              </c:numCache>
            </c:numRef>
          </c:val>
          <c:extLst>
            <c:ext xmlns:c16="http://schemas.microsoft.com/office/drawing/2014/chart" uri="{C3380CC4-5D6E-409C-BE32-E72D297353CC}">
              <c16:uniqueId val="{00000002-D255-A446-8C11-45F35A803317}"/>
            </c:ext>
          </c:extLst>
        </c:ser>
        <c:ser>
          <c:idx val="3"/>
          <c:order val="3"/>
          <c:tx>
            <c:strRef>
              <c:f>Sheet1!$E$8</c:f>
              <c:strCache>
                <c:ptCount val="1"/>
                <c:pt idx="0">
                  <c:v>2017</c:v>
                </c:pt>
              </c:strCache>
            </c:strRef>
          </c:tx>
          <c:spPr>
            <a:solidFill>
              <a:srgbClr val="002060"/>
            </a:solidFill>
            <a:ln>
              <a:noFill/>
            </a:ln>
            <a:effectLst/>
          </c:spPr>
          <c:invertIfNegative val="0"/>
          <c:cat>
            <c:strRef>
              <c:f>Sheet1!$A$9:$A$12</c:f>
              <c:strCache>
                <c:ptCount val="4"/>
                <c:pt idx="0">
                  <c:v>Every Day</c:v>
                </c:pt>
                <c:pt idx="1">
                  <c:v>Every 2-3 Days</c:v>
                </c:pt>
                <c:pt idx="2">
                  <c:v>About Once/Week</c:v>
                </c:pt>
                <c:pt idx="3">
                  <c:v>&lt; Once/Week</c:v>
                </c:pt>
              </c:strCache>
            </c:strRef>
          </c:cat>
          <c:val>
            <c:numRef>
              <c:f>Sheet1!$E$9:$E$12</c:f>
              <c:numCache>
                <c:formatCode>0%</c:formatCode>
                <c:ptCount val="4"/>
                <c:pt idx="0">
                  <c:v>0.27</c:v>
                </c:pt>
                <c:pt idx="1">
                  <c:v>0.34</c:v>
                </c:pt>
                <c:pt idx="2">
                  <c:v>0.35</c:v>
                </c:pt>
                <c:pt idx="3">
                  <c:v>0.03</c:v>
                </c:pt>
              </c:numCache>
            </c:numRef>
          </c:val>
          <c:extLst>
            <c:ext xmlns:c16="http://schemas.microsoft.com/office/drawing/2014/chart" uri="{C3380CC4-5D6E-409C-BE32-E72D297353CC}">
              <c16:uniqueId val="{00000003-D255-A446-8C11-45F35A803317}"/>
            </c:ext>
          </c:extLst>
        </c:ser>
        <c:dLbls>
          <c:showLegendKey val="0"/>
          <c:showVal val="0"/>
          <c:showCatName val="0"/>
          <c:showSerName val="0"/>
          <c:showPercent val="0"/>
          <c:showBubbleSize val="0"/>
        </c:dLbls>
        <c:gapWidth val="219"/>
        <c:axId val="109733503"/>
        <c:axId val="138188927"/>
      </c:barChart>
      <c:catAx>
        <c:axId val="10973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188927"/>
        <c:crosses val="autoZero"/>
        <c:auto val="1"/>
        <c:lblAlgn val="ctr"/>
        <c:lblOffset val="100"/>
        <c:noMultiLvlLbl val="0"/>
      </c:catAx>
      <c:valAx>
        <c:axId val="1381889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9733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About Your Child Specifically...</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Sheet1!$B$8</c:f>
              <c:strCache>
                <c:ptCount val="1"/>
                <c:pt idx="0">
                  <c:v>2014</c:v>
                </c:pt>
              </c:strCache>
            </c:strRef>
          </c:tx>
          <c:spPr>
            <a:solidFill>
              <a:schemeClr val="accent1"/>
            </a:solidFill>
            <a:ln>
              <a:noFill/>
            </a:ln>
            <a:effectLst/>
          </c:spPr>
          <c:invertIfNegative val="0"/>
          <c:cat>
            <c:strRef>
              <c:f>Sheet1!$A$9:$A$12</c:f>
              <c:strCache>
                <c:ptCount val="4"/>
                <c:pt idx="0">
                  <c:v>Every Day</c:v>
                </c:pt>
                <c:pt idx="1">
                  <c:v>Every 2-3 Days</c:v>
                </c:pt>
                <c:pt idx="2">
                  <c:v>About Once/Week</c:v>
                </c:pt>
                <c:pt idx="3">
                  <c:v>&lt; Once/Week</c:v>
                </c:pt>
              </c:strCache>
            </c:strRef>
          </c:cat>
          <c:val>
            <c:numRef>
              <c:f>Sheet1!$B$9:$B$12</c:f>
              <c:numCache>
                <c:formatCode>0%</c:formatCode>
                <c:ptCount val="4"/>
                <c:pt idx="0">
                  <c:v>7.0000000000000007E-2</c:v>
                </c:pt>
                <c:pt idx="1">
                  <c:v>0.23</c:v>
                </c:pt>
                <c:pt idx="2">
                  <c:v>0.43</c:v>
                </c:pt>
                <c:pt idx="3">
                  <c:v>0.19</c:v>
                </c:pt>
              </c:numCache>
            </c:numRef>
          </c:val>
          <c:extLst>
            <c:ext xmlns:c16="http://schemas.microsoft.com/office/drawing/2014/chart" uri="{C3380CC4-5D6E-409C-BE32-E72D297353CC}">
              <c16:uniqueId val="{00000000-06EE-A243-9C7D-3F0DB9291D0B}"/>
            </c:ext>
          </c:extLst>
        </c:ser>
        <c:ser>
          <c:idx val="1"/>
          <c:order val="1"/>
          <c:tx>
            <c:strRef>
              <c:f>Sheet1!$C$8</c:f>
              <c:strCache>
                <c:ptCount val="1"/>
                <c:pt idx="0">
                  <c:v>2015</c:v>
                </c:pt>
              </c:strCache>
            </c:strRef>
          </c:tx>
          <c:spPr>
            <a:solidFill>
              <a:schemeClr val="accent2"/>
            </a:solidFill>
            <a:ln>
              <a:noFill/>
            </a:ln>
            <a:effectLst/>
          </c:spPr>
          <c:invertIfNegative val="0"/>
          <c:cat>
            <c:strRef>
              <c:f>Sheet1!$A$9:$A$12</c:f>
              <c:strCache>
                <c:ptCount val="4"/>
                <c:pt idx="0">
                  <c:v>Every Day</c:v>
                </c:pt>
                <c:pt idx="1">
                  <c:v>Every 2-3 Days</c:v>
                </c:pt>
                <c:pt idx="2">
                  <c:v>About Once/Week</c:v>
                </c:pt>
                <c:pt idx="3">
                  <c:v>&lt; Once/Week</c:v>
                </c:pt>
              </c:strCache>
            </c:strRef>
          </c:cat>
          <c:val>
            <c:numRef>
              <c:f>Sheet1!$C$9:$C$12</c:f>
              <c:numCache>
                <c:formatCode>0%</c:formatCode>
                <c:ptCount val="4"/>
                <c:pt idx="0">
                  <c:v>7.0000000000000007E-2</c:v>
                </c:pt>
                <c:pt idx="1">
                  <c:v>0.24</c:v>
                </c:pt>
                <c:pt idx="2">
                  <c:v>0.42</c:v>
                </c:pt>
                <c:pt idx="3">
                  <c:v>0.19</c:v>
                </c:pt>
              </c:numCache>
            </c:numRef>
          </c:val>
          <c:extLst>
            <c:ext xmlns:c16="http://schemas.microsoft.com/office/drawing/2014/chart" uri="{C3380CC4-5D6E-409C-BE32-E72D297353CC}">
              <c16:uniqueId val="{00000001-06EE-A243-9C7D-3F0DB9291D0B}"/>
            </c:ext>
          </c:extLst>
        </c:ser>
        <c:ser>
          <c:idx val="2"/>
          <c:order val="2"/>
          <c:tx>
            <c:strRef>
              <c:f>Sheet1!$D$8</c:f>
              <c:strCache>
                <c:ptCount val="1"/>
                <c:pt idx="0">
                  <c:v>2016</c:v>
                </c:pt>
              </c:strCache>
            </c:strRef>
          </c:tx>
          <c:spPr>
            <a:solidFill>
              <a:schemeClr val="accent3"/>
            </a:solidFill>
            <a:ln>
              <a:noFill/>
            </a:ln>
            <a:effectLst/>
          </c:spPr>
          <c:invertIfNegative val="0"/>
          <c:cat>
            <c:strRef>
              <c:f>Sheet1!$A$9:$A$12</c:f>
              <c:strCache>
                <c:ptCount val="4"/>
                <c:pt idx="0">
                  <c:v>Every Day</c:v>
                </c:pt>
                <c:pt idx="1">
                  <c:v>Every 2-3 Days</c:v>
                </c:pt>
                <c:pt idx="2">
                  <c:v>About Once/Week</c:v>
                </c:pt>
                <c:pt idx="3">
                  <c:v>&lt; Once/Week</c:v>
                </c:pt>
              </c:strCache>
            </c:strRef>
          </c:cat>
          <c:val>
            <c:numRef>
              <c:f>Sheet1!$D$9:$D$12</c:f>
              <c:numCache>
                <c:formatCode>0%</c:formatCode>
                <c:ptCount val="4"/>
                <c:pt idx="0">
                  <c:v>0.09</c:v>
                </c:pt>
                <c:pt idx="1">
                  <c:v>0.26</c:v>
                </c:pt>
                <c:pt idx="2">
                  <c:v>0.42</c:v>
                </c:pt>
                <c:pt idx="3">
                  <c:v>0.16</c:v>
                </c:pt>
              </c:numCache>
            </c:numRef>
          </c:val>
          <c:extLst>
            <c:ext xmlns:c16="http://schemas.microsoft.com/office/drawing/2014/chart" uri="{C3380CC4-5D6E-409C-BE32-E72D297353CC}">
              <c16:uniqueId val="{00000002-06EE-A243-9C7D-3F0DB9291D0B}"/>
            </c:ext>
          </c:extLst>
        </c:ser>
        <c:ser>
          <c:idx val="3"/>
          <c:order val="3"/>
          <c:tx>
            <c:strRef>
              <c:f>Sheet1!$E$8</c:f>
              <c:strCache>
                <c:ptCount val="1"/>
                <c:pt idx="0">
                  <c:v>2017</c:v>
                </c:pt>
              </c:strCache>
            </c:strRef>
          </c:tx>
          <c:spPr>
            <a:solidFill>
              <a:srgbClr val="002060"/>
            </a:solidFill>
            <a:ln>
              <a:noFill/>
            </a:ln>
            <a:effectLst/>
          </c:spPr>
          <c:invertIfNegative val="0"/>
          <c:cat>
            <c:strRef>
              <c:f>Sheet1!$A$9:$A$12</c:f>
              <c:strCache>
                <c:ptCount val="4"/>
                <c:pt idx="0">
                  <c:v>Every Day</c:v>
                </c:pt>
                <c:pt idx="1">
                  <c:v>Every 2-3 Days</c:v>
                </c:pt>
                <c:pt idx="2">
                  <c:v>About Once/Week</c:v>
                </c:pt>
                <c:pt idx="3">
                  <c:v>&lt; Once/Week</c:v>
                </c:pt>
              </c:strCache>
            </c:strRef>
          </c:cat>
          <c:val>
            <c:numRef>
              <c:f>Sheet1!$E$9:$E$12</c:f>
              <c:numCache>
                <c:formatCode>0%</c:formatCode>
                <c:ptCount val="4"/>
                <c:pt idx="0">
                  <c:v>0.08</c:v>
                </c:pt>
                <c:pt idx="1">
                  <c:v>0.27</c:v>
                </c:pt>
                <c:pt idx="2">
                  <c:v>0.43</c:v>
                </c:pt>
                <c:pt idx="3">
                  <c:v>0.16</c:v>
                </c:pt>
              </c:numCache>
            </c:numRef>
          </c:val>
          <c:extLst>
            <c:ext xmlns:c16="http://schemas.microsoft.com/office/drawing/2014/chart" uri="{C3380CC4-5D6E-409C-BE32-E72D297353CC}">
              <c16:uniqueId val="{00000003-06EE-A243-9C7D-3F0DB9291D0B}"/>
            </c:ext>
          </c:extLst>
        </c:ser>
        <c:dLbls>
          <c:showLegendKey val="0"/>
          <c:showVal val="0"/>
          <c:showCatName val="0"/>
          <c:showSerName val="0"/>
          <c:showPercent val="0"/>
          <c:showBubbleSize val="0"/>
        </c:dLbls>
        <c:gapWidth val="219"/>
        <c:axId val="109733503"/>
        <c:axId val="138188927"/>
      </c:barChart>
      <c:catAx>
        <c:axId val="10973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188927"/>
        <c:crosses val="autoZero"/>
        <c:auto val="1"/>
        <c:lblAlgn val="ctr"/>
        <c:lblOffset val="100"/>
        <c:noMultiLvlLbl val="0"/>
      </c:catAx>
      <c:valAx>
        <c:axId val="138188927"/>
        <c:scaling>
          <c:orientation val="minMax"/>
          <c:max val="0.4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9733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About What’s Happening</a:t>
            </a:r>
            <a:r>
              <a:rPr lang="en-US" b="1" baseline="0" dirty="0"/>
              <a:t> at Camp in General</a:t>
            </a:r>
            <a:r>
              <a:rPr lang="en-US" b="1" dirty="0"/>
              <a:t>...</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"5"</c:v>
                </c:pt>
              </c:strCache>
            </c:strRef>
          </c:tx>
          <c:spPr>
            <a:solidFill>
              <a:schemeClr val="accent1"/>
            </a:solidFill>
            <a:ln>
              <a:noFill/>
            </a:ln>
            <a:effectLst/>
          </c:spPr>
          <c:invertIfNegative val="0"/>
          <c:cat>
            <c:strRef>
              <c:f>Sheet1!$A$2:$A$5</c:f>
              <c:strCache>
                <c:ptCount val="4"/>
                <c:pt idx="0">
                  <c:v>Every Day</c:v>
                </c:pt>
                <c:pt idx="1">
                  <c:v>Every 2-3 Days</c:v>
                </c:pt>
                <c:pt idx="2">
                  <c:v>About Once/Week</c:v>
                </c:pt>
                <c:pt idx="3">
                  <c:v>&lt; Once/Week</c:v>
                </c:pt>
              </c:strCache>
            </c:strRef>
          </c:cat>
          <c:val>
            <c:numRef>
              <c:f>Sheet1!$B$2:$B$5</c:f>
              <c:numCache>
                <c:formatCode>0%</c:formatCode>
                <c:ptCount val="4"/>
                <c:pt idx="0">
                  <c:v>0.27</c:v>
                </c:pt>
                <c:pt idx="1">
                  <c:v>0.34</c:v>
                </c:pt>
                <c:pt idx="2">
                  <c:v>0.35</c:v>
                </c:pt>
                <c:pt idx="3">
                  <c:v>0.03</c:v>
                </c:pt>
              </c:numCache>
            </c:numRef>
          </c:val>
          <c:extLst>
            <c:ext xmlns:c16="http://schemas.microsoft.com/office/drawing/2014/chart" uri="{C3380CC4-5D6E-409C-BE32-E72D297353CC}">
              <c16:uniqueId val="{00000000-D255-A446-8C11-45F35A803317}"/>
            </c:ext>
          </c:extLst>
        </c:ser>
        <c:ser>
          <c:idx val="1"/>
          <c:order val="1"/>
          <c:tx>
            <c:strRef>
              <c:f>Sheet1!$C$1</c:f>
              <c:strCache>
                <c:ptCount val="1"/>
                <c:pt idx="0">
                  <c:v>"4"</c:v>
                </c:pt>
              </c:strCache>
            </c:strRef>
          </c:tx>
          <c:spPr>
            <a:solidFill>
              <a:schemeClr val="accent2"/>
            </a:solidFill>
            <a:ln>
              <a:noFill/>
            </a:ln>
            <a:effectLst/>
          </c:spPr>
          <c:invertIfNegative val="0"/>
          <c:cat>
            <c:strRef>
              <c:f>Sheet1!$A$2:$A$5</c:f>
              <c:strCache>
                <c:ptCount val="4"/>
                <c:pt idx="0">
                  <c:v>Every Day</c:v>
                </c:pt>
                <c:pt idx="1">
                  <c:v>Every 2-3 Days</c:v>
                </c:pt>
                <c:pt idx="2">
                  <c:v>About Once/Week</c:v>
                </c:pt>
                <c:pt idx="3">
                  <c:v>&lt; Once/Week</c:v>
                </c:pt>
              </c:strCache>
            </c:strRef>
          </c:cat>
          <c:val>
            <c:numRef>
              <c:f>Sheet1!$C$2:$C$5</c:f>
              <c:numCache>
                <c:formatCode>0%</c:formatCode>
                <c:ptCount val="4"/>
                <c:pt idx="0">
                  <c:v>0.26</c:v>
                </c:pt>
                <c:pt idx="1">
                  <c:v>0.35</c:v>
                </c:pt>
                <c:pt idx="2">
                  <c:v>0.35</c:v>
                </c:pt>
                <c:pt idx="3">
                  <c:v>0.03</c:v>
                </c:pt>
              </c:numCache>
            </c:numRef>
          </c:val>
          <c:extLst>
            <c:ext xmlns:c16="http://schemas.microsoft.com/office/drawing/2014/chart" uri="{C3380CC4-5D6E-409C-BE32-E72D297353CC}">
              <c16:uniqueId val="{00000001-D255-A446-8C11-45F35A803317}"/>
            </c:ext>
          </c:extLst>
        </c:ser>
        <c:ser>
          <c:idx val="2"/>
          <c:order val="2"/>
          <c:tx>
            <c:strRef>
              <c:f>Sheet1!$D$1</c:f>
              <c:strCache>
                <c:ptCount val="1"/>
                <c:pt idx="0">
                  <c:v>"3/2/1"</c:v>
                </c:pt>
              </c:strCache>
            </c:strRef>
          </c:tx>
          <c:spPr>
            <a:solidFill>
              <a:schemeClr val="accent3"/>
            </a:solidFill>
            <a:ln>
              <a:noFill/>
            </a:ln>
            <a:effectLst/>
          </c:spPr>
          <c:invertIfNegative val="0"/>
          <c:cat>
            <c:strRef>
              <c:f>Sheet1!$A$2:$A$5</c:f>
              <c:strCache>
                <c:ptCount val="4"/>
                <c:pt idx="0">
                  <c:v>Every Day</c:v>
                </c:pt>
                <c:pt idx="1">
                  <c:v>Every 2-3 Days</c:v>
                </c:pt>
                <c:pt idx="2">
                  <c:v>About Once/Week</c:v>
                </c:pt>
                <c:pt idx="3">
                  <c:v>&lt; Once/Week</c:v>
                </c:pt>
              </c:strCache>
            </c:strRef>
          </c:cat>
          <c:val>
            <c:numRef>
              <c:f>Sheet1!$D$2:$D$5</c:f>
              <c:numCache>
                <c:formatCode>0%</c:formatCode>
                <c:ptCount val="4"/>
                <c:pt idx="0">
                  <c:v>0.28000000000000003</c:v>
                </c:pt>
                <c:pt idx="1">
                  <c:v>0.33</c:v>
                </c:pt>
                <c:pt idx="2">
                  <c:v>0.33</c:v>
                </c:pt>
                <c:pt idx="3">
                  <c:v>0.03</c:v>
                </c:pt>
              </c:numCache>
            </c:numRef>
          </c:val>
          <c:extLst>
            <c:ext xmlns:c16="http://schemas.microsoft.com/office/drawing/2014/chart" uri="{C3380CC4-5D6E-409C-BE32-E72D297353CC}">
              <c16:uniqueId val="{00000002-D255-A446-8C11-45F35A803317}"/>
            </c:ext>
          </c:extLst>
        </c:ser>
        <c:dLbls>
          <c:showLegendKey val="0"/>
          <c:showVal val="0"/>
          <c:showCatName val="0"/>
          <c:showSerName val="0"/>
          <c:showPercent val="0"/>
          <c:showBubbleSize val="0"/>
        </c:dLbls>
        <c:gapWidth val="219"/>
        <c:axId val="109733503"/>
        <c:axId val="138188927"/>
      </c:barChart>
      <c:catAx>
        <c:axId val="10973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8188927"/>
        <c:crosses val="autoZero"/>
        <c:auto val="1"/>
        <c:lblAlgn val="ctr"/>
        <c:lblOffset val="100"/>
        <c:noMultiLvlLbl val="0"/>
      </c:catAx>
      <c:valAx>
        <c:axId val="1381889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9733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About Your Child Specifically...</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Sheet1!$B$8</c:f>
              <c:strCache>
                <c:ptCount val="1"/>
                <c:pt idx="0">
                  <c:v>"5"</c:v>
                </c:pt>
              </c:strCache>
            </c:strRef>
          </c:tx>
          <c:spPr>
            <a:solidFill>
              <a:schemeClr val="accent1"/>
            </a:solidFill>
            <a:ln>
              <a:noFill/>
            </a:ln>
            <a:effectLst/>
          </c:spPr>
          <c:invertIfNegative val="0"/>
          <c:cat>
            <c:strRef>
              <c:f>Sheet1!$A$9:$A$12</c:f>
              <c:strCache>
                <c:ptCount val="4"/>
                <c:pt idx="0">
                  <c:v>Every Day</c:v>
                </c:pt>
                <c:pt idx="1">
                  <c:v>Every 2-3 Days</c:v>
                </c:pt>
                <c:pt idx="2">
                  <c:v>About Once/Week</c:v>
                </c:pt>
                <c:pt idx="3">
                  <c:v>&lt; Once/Week</c:v>
                </c:pt>
              </c:strCache>
            </c:strRef>
          </c:cat>
          <c:val>
            <c:numRef>
              <c:f>Sheet1!$B$9:$B$12</c:f>
              <c:numCache>
                <c:formatCode>0%</c:formatCode>
                <c:ptCount val="4"/>
                <c:pt idx="0">
                  <c:v>0.08</c:v>
                </c:pt>
                <c:pt idx="1">
                  <c:v>0.26</c:v>
                </c:pt>
                <c:pt idx="2">
                  <c:v>0.42</c:v>
                </c:pt>
                <c:pt idx="3">
                  <c:v>0.18</c:v>
                </c:pt>
              </c:numCache>
            </c:numRef>
          </c:val>
          <c:extLst>
            <c:ext xmlns:c16="http://schemas.microsoft.com/office/drawing/2014/chart" uri="{C3380CC4-5D6E-409C-BE32-E72D297353CC}">
              <c16:uniqueId val="{00000000-06EE-A243-9C7D-3F0DB9291D0B}"/>
            </c:ext>
          </c:extLst>
        </c:ser>
        <c:ser>
          <c:idx val="1"/>
          <c:order val="1"/>
          <c:tx>
            <c:strRef>
              <c:f>Sheet1!$C$8</c:f>
              <c:strCache>
                <c:ptCount val="1"/>
                <c:pt idx="0">
                  <c:v>"4"</c:v>
                </c:pt>
              </c:strCache>
            </c:strRef>
          </c:tx>
          <c:spPr>
            <a:solidFill>
              <a:schemeClr val="accent2"/>
            </a:solidFill>
            <a:ln>
              <a:noFill/>
            </a:ln>
            <a:effectLst/>
          </c:spPr>
          <c:invertIfNegative val="0"/>
          <c:cat>
            <c:strRef>
              <c:f>Sheet1!$A$9:$A$12</c:f>
              <c:strCache>
                <c:ptCount val="4"/>
                <c:pt idx="0">
                  <c:v>Every Day</c:v>
                </c:pt>
                <c:pt idx="1">
                  <c:v>Every 2-3 Days</c:v>
                </c:pt>
                <c:pt idx="2">
                  <c:v>About Once/Week</c:v>
                </c:pt>
                <c:pt idx="3">
                  <c:v>&lt; Once/Week</c:v>
                </c:pt>
              </c:strCache>
            </c:strRef>
          </c:cat>
          <c:val>
            <c:numRef>
              <c:f>Sheet1!$C$9:$C$12</c:f>
              <c:numCache>
                <c:formatCode>0%</c:formatCode>
                <c:ptCount val="4"/>
                <c:pt idx="0">
                  <c:v>0.09</c:v>
                </c:pt>
                <c:pt idx="1">
                  <c:v>0.27</c:v>
                </c:pt>
                <c:pt idx="2">
                  <c:v>0.44</c:v>
                </c:pt>
                <c:pt idx="3">
                  <c:v>0.15</c:v>
                </c:pt>
              </c:numCache>
            </c:numRef>
          </c:val>
          <c:extLst>
            <c:ext xmlns:c16="http://schemas.microsoft.com/office/drawing/2014/chart" uri="{C3380CC4-5D6E-409C-BE32-E72D297353CC}">
              <c16:uniqueId val="{00000001-06EE-A243-9C7D-3F0DB9291D0B}"/>
            </c:ext>
          </c:extLst>
        </c:ser>
        <c:ser>
          <c:idx val="2"/>
          <c:order val="2"/>
          <c:tx>
            <c:strRef>
              <c:f>Sheet1!$D$8</c:f>
              <c:strCache>
                <c:ptCount val="1"/>
                <c:pt idx="0">
                  <c:v>"3/2/1"</c:v>
                </c:pt>
              </c:strCache>
            </c:strRef>
          </c:tx>
          <c:spPr>
            <a:solidFill>
              <a:schemeClr val="accent3"/>
            </a:solidFill>
            <a:ln>
              <a:noFill/>
            </a:ln>
            <a:effectLst/>
          </c:spPr>
          <c:invertIfNegative val="0"/>
          <c:cat>
            <c:strRef>
              <c:f>Sheet1!$A$9:$A$12</c:f>
              <c:strCache>
                <c:ptCount val="4"/>
                <c:pt idx="0">
                  <c:v>Every Day</c:v>
                </c:pt>
                <c:pt idx="1">
                  <c:v>Every 2-3 Days</c:v>
                </c:pt>
                <c:pt idx="2">
                  <c:v>About Once/Week</c:v>
                </c:pt>
                <c:pt idx="3">
                  <c:v>&lt; Once/Week</c:v>
                </c:pt>
              </c:strCache>
            </c:strRef>
          </c:cat>
          <c:val>
            <c:numRef>
              <c:f>Sheet1!$D$9:$D$12</c:f>
              <c:numCache>
                <c:formatCode>0%</c:formatCode>
                <c:ptCount val="4"/>
                <c:pt idx="0">
                  <c:v>0.09</c:v>
                </c:pt>
                <c:pt idx="1">
                  <c:v>0.3</c:v>
                </c:pt>
                <c:pt idx="2">
                  <c:v>0.43</c:v>
                </c:pt>
                <c:pt idx="3">
                  <c:v>0.12</c:v>
                </c:pt>
              </c:numCache>
            </c:numRef>
          </c:val>
          <c:extLst>
            <c:ext xmlns:c16="http://schemas.microsoft.com/office/drawing/2014/chart" uri="{C3380CC4-5D6E-409C-BE32-E72D297353CC}">
              <c16:uniqueId val="{00000002-06EE-A243-9C7D-3F0DB9291D0B}"/>
            </c:ext>
          </c:extLst>
        </c:ser>
        <c:dLbls>
          <c:showLegendKey val="0"/>
          <c:showVal val="0"/>
          <c:showCatName val="0"/>
          <c:showSerName val="0"/>
          <c:showPercent val="0"/>
          <c:showBubbleSize val="0"/>
        </c:dLbls>
        <c:gapWidth val="219"/>
        <c:axId val="109733503"/>
        <c:axId val="138188927"/>
      </c:barChart>
      <c:catAx>
        <c:axId val="10973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8188927"/>
        <c:crosses val="autoZero"/>
        <c:auto val="1"/>
        <c:lblAlgn val="ctr"/>
        <c:lblOffset val="100"/>
        <c:noMultiLvlLbl val="0"/>
      </c:catAx>
      <c:valAx>
        <c:axId val="138188927"/>
        <c:scaling>
          <c:orientation val="minMax"/>
          <c:max val="0.4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9733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86A62-E7DB-5748-B937-499C7AAF3D05}" type="datetimeFigureOut">
              <a:rPr lang="en-US" smtClean="0"/>
              <a:t>3/15/18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228C86-28DB-6648-A970-FCA061B5D234}" type="slidenum">
              <a:rPr lang="en-US" smtClean="0"/>
              <a:t>‹#›</a:t>
            </a:fld>
            <a:endParaRPr lang="en-US"/>
          </a:p>
        </p:txBody>
      </p:sp>
    </p:spTree>
    <p:extLst>
      <p:ext uri="{BB962C8B-B14F-4D97-AF65-F5344CB8AC3E}">
        <p14:creationId xmlns:p14="http://schemas.microsoft.com/office/powerpoint/2010/main" val="1300437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A91F1B-C16F-6E49-AF38-26FFE43A2CA1}" type="datetime1">
              <a:rPr lang="en-US" smtClean="0"/>
              <a:t>3/15/18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9282BBB-B3A7-9C45-B48D-EA727ACE11DF}" type="datetime1">
              <a:rPr lang="en-US" smtClean="0"/>
              <a:t>3/15/18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038E04C-F41B-6647-B1A8-C977861E2B79}" type="datetime1">
              <a:rPr lang="en-US" smtClean="0"/>
              <a:t>3/15/18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DE1949E-77AD-2448-BCBC-73B57C582DC8}" type="datetime1">
              <a:rPr lang="en-US" smtClean="0"/>
              <a:t>3/15/18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5D4B93-E6E0-2446-A646-B7F43E6B6549}" type="datetime1">
              <a:rPr lang="en-US" smtClean="0"/>
              <a:t>3/15/18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B62B2B-DFC7-9E4A-B2B3-757BD1958AF5}" type="datetime1">
              <a:rPr lang="en-US" smtClean="0"/>
              <a:t>3/15/18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601314-E779-B149-AECB-E5BA17FCFC6D}" type="datetime1">
              <a:rPr lang="en-US" smtClean="0"/>
              <a:t>3/15/18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F93F6E-70E7-4F4C-8366-2393EDD69342}" type="datetime1">
              <a:rPr lang="en-US" smtClean="0"/>
              <a:t>3/15/18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8FFA0B-2F3B-EA46-9341-F020D7015E30}" type="datetime1">
              <a:rPr lang="en-US" smtClean="0"/>
              <a:t>3/15/18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E7D4E8D-B338-5643-A985-B8B5199467BA}" type="datetime1">
              <a:rPr lang="en-US" smtClean="0"/>
              <a:t>3/15/18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534314" y="6374167"/>
            <a:ext cx="657686" cy="362081"/>
          </a:xfrm>
        </p:spPr>
        <p:txBody>
          <a:bodyPr/>
          <a:lstStyle>
            <a:lvl1pPr>
              <a:defRPr sz="1200"/>
            </a:lvl1pPr>
          </a:lstStyle>
          <a:p>
            <a:fld id="{D57F1E4F-1CFF-5643-939E-02111984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B3BA0E-CF8D-C447-82A0-15851F396104}" type="datetime1">
              <a:rPr lang="en-US" smtClean="0"/>
              <a:t>3/15/18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32D629-6F17-F441-BFAE-D7693B5BBBCD}" type="datetime1">
              <a:rPr lang="en-US" smtClean="0"/>
              <a:t>3/15/18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27B740-CE46-8F4F-9092-10EBD51C1331}" type="datetime1">
              <a:rPr lang="en-US" smtClean="0"/>
              <a:t>3/15/18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2A7C450-C9D9-1340-A10B-4C56EBBA1375}" type="datetime1">
              <a:rPr lang="en-US" smtClean="0"/>
              <a:t>3/15/18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EC542F0-84A8-5D4B-A9AA-884287B14053}" type="datetime1">
              <a:rPr lang="en-US" smtClean="0"/>
              <a:t>3/15/18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111450C2-E56D-0D4C-89D5-6FB3C4A52041}" type="datetime1">
              <a:rPr lang="en-US" smtClean="0"/>
              <a:t>3/15/18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12435D8-6785-D049-8C99-C25747DD88C5}" type="datetime1">
              <a:rPr lang="en-US" smtClean="0"/>
              <a:t>3/15/18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BEA7F72-059F-984B-A1AE-23B76B3D45A1}" type="datetime1">
              <a:rPr lang="en-US" smtClean="0"/>
              <a:t>3/15/18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1630925" y="6445188"/>
            <a:ext cx="558116" cy="335448"/>
          </a:xfrm>
          <a:prstGeom prst="rect">
            <a:avLst/>
          </a:prstGeom>
        </p:spPr>
        <p:txBody>
          <a:bodyPr vert="horz" lIns="91440" tIns="45720" rIns="91440" bIns="45720" rtlCol="0" anchor="b"/>
          <a:lstStyle>
            <a:lvl1pPr algn="ctr">
              <a:defRPr sz="1200" b="0" i="0">
                <a:solidFill>
                  <a:schemeClr val="tx1">
                    <a:tint val="75000"/>
                  </a:schemeClr>
                </a:solidFill>
              </a:defRPr>
            </a:lvl1pPr>
          </a:lstStyle>
          <a:p>
            <a:fld id="{D57F1E4F-1CFF-5643-939E-02111984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7.xml"/><Relationship Id="rId4" Type="http://schemas.openxmlformats.org/officeDocument/2006/relationships/image" Target="../media/image10.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49A1-D7B3-A248-B565-07DDA6CABAB3}"/>
              </a:ext>
            </a:extLst>
          </p:cNvPr>
          <p:cNvSpPr>
            <a:spLocks noGrp="1"/>
          </p:cNvSpPr>
          <p:nvPr>
            <p:ph type="ctrTitle"/>
          </p:nvPr>
        </p:nvSpPr>
        <p:spPr>
          <a:xfrm>
            <a:off x="233465" y="2765776"/>
            <a:ext cx="11673190" cy="1435870"/>
          </a:xfrm>
        </p:spPr>
        <p:txBody>
          <a:bodyPr/>
          <a:lstStyle/>
          <a:p>
            <a:r>
              <a:rPr lang="en-US" sz="4400" b="1" dirty="0"/>
              <a:t>Getting a “5” in Parent Communication</a:t>
            </a:r>
          </a:p>
        </p:txBody>
      </p:sp>
      <p:sp>
        <p:nvSpPr>
          <p:cNvPr id="3" name="Subtitle 2">
            <a:extLst>
              <a:ext uri="{FF2B5EF4-FFF2-40B4-BE49-F238E27FC236}">
                <a16:creationId xmlns:a16="http://schemas.microsoft.com/office/drawing/2014/main" id="{66DD486B-9B6E-184E-9268-2F31C5D3AC5D}"/>
              </a:ext>
            </a:extLst>
          </p:cNvPr>
          <p:cNvSpPr>
            <a:spLocks noGrp="1"/>
          </p:cNvSpPr>
          <p:nvPr>
            <p:ph type="subTitle" idx="1"/>
          </p:nvPr>
        </p:nvSpPr>
        <p:spPr>
          <a:xfrm>
            <a:off x="367012" y="4777380"/>
            <a:ext cx="8825658" cy="861420"/>
          </a:xfrm>
        </p:spPr>
        <p:txBody>
          <a:bodyPr/>
          <a:lstStyle/>
          <a:p>
            <a:r>
              <a:rPr lang="en-US" dirty="0"/>
              <a:t>FJC Leaders assembly, march 2018</a:t>
            </a:r>
          </a:p>
        </p:txBody>
      </p:sp>
      <p:pic>
        <p:nvPicPr>
          <p:cNvPr id="4" name="Picture 3">
            <a:extLst>
              <a:ext uri="{FF2B5EF4-FFF2-40B4-BE49-F238E27FC236}">
                <a16:creationId xmlns:a16="http://schemas.microsoft.com/office/drawing/2014/main" id="{938B7185-DBC0-D04C-AFD1-0BA2B37505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7580" y="1352221"/>
            <a:ext cx="1950679" cy="1886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0596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D981A-ED69-E641-B915-350163C49AD5}"/>
              </a:ext>
            </a:extLst>
          </p:cNvPr>
          <p:cNvSpPr>
            <a:spLocks noGrp="1"/>
          </p:cNvSpPr>
          <p:nvPr>
            <p:ph type="title"/>
          </p:nvPr>
        </p:nvSpPr>
        <p:spPr>
          <a:xfrm>
            <a:off x="198638" y="190062"/>
            <a:ext cx="10200230" cy="1400530"/>
          </a:xfrm>
        </p:spPr>
        <p:txBody>
          <a:bodyPr/>
          <a:lstStyle/>
          <a:p>
            <a:r>
              <a:rPr lang="en-US" sz="2600" b="1" dirty="0"/>
              <a:t>“Ideally, how often would you like the camp to be staying in touch and sharing information about your child's camp experience?” </a:t>
            </a:r>
            <a:r>
              <a:rPr lang="en-US" sz="2600" b="1" i="1" dirty="0"/>
              <a:t>(by overall rating on communication)</a:t>
            </a:r>
          </a:p>
        </p:txBody>
      </p:sp>
      <p:graphicFrame>
        <p:nvGraphicFramePr>
          <p:cNvPr id="4" name="Content Placeholder 3">
            <a:extLst>
              <a:ext uri="{FF2B5EF4-FFF2-40B4-BE49-F238E27FC236}">
                <a16:creationId xmlns:a16="http://schemas.microsoft.com/office/drawing/2014/main" id="{2E0592D7-932E-5B49-AA45-ECBA14490B62}"/>
              </a:ext>
            </a:extLst>
          </p:cNvPr>
          <p:cNvGraphicFramePr>
            <a:graphicFrameLocks noGrp="1"/>
          </p:cNvGraphicFramePr>
          <p:nvPr>
            <p:ph sz="half" idx="1"/>
            <p:extLst>
              <p:ext uri="{D42A27DB-BD31-4B8C-83A1-F6EECF244321}">
                <p14:modId xmlns:p14="http://schemas.microsoft.com/office/powerpoint/2010/main" val="4163403497"/>
              </p:ext>
            </p:extLst>
          </p:nvPr>
        </p:nvGraphicFramePr>
        <p:xfrm>
          <a:off x="52720" y="1610337"/>
          <a:ext cx="5637959" cy="49651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3">
            <a:extLst>
              <a:ext uri="{FF2B5EF4-FFF2-40B4-BE49-F238E27FC236}">
                <a16:creationId xmlns:a16="http://schemas.microsoft.com/office/drawing/2014/main" id="{79BD3544-3A5F-D745-8D4E-01132FB8F81B}"/>
              </a:ext>
            </a:extLst>
          </p:cNvPr>
          <p:cNvGraphicFramePr>
            <a:graphicFrameLocks noGrp="1"/>
          </p:cNvGraphicFramePr>
          <p:nvPr>
            <p:ph sz="half" idx="2"/>
            <p:extLst>
              <p:ext uri="{D42A27DB-BD31-4B8C-83A1-F6EECF244321}">
                <p14:modId xmlns:p14="http://schemas.microsoft.com/office/powerpoint/2010/main" val="3197273147"/>
              </p:ext>
            </p:extLst>
          </p:nvPr>
        </p:nvGraphicFramePr>
        <p:xfrm>
          <a:off x="6257789" y="1605064"/>
          <a:ext cx="5637960" cy="497083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E3B1D961-69BD-E242-90B5-DFD7C5FEED89}"/>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206291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1A7F-D532-DF4E-A8EF-10A1B5FC5AC5}"/>
              </a:ext>
            </a:extLst>
          </p:cNvPr>
          <p:cNvSpPr>
            <a:spLocks noGrp="1"/>
          </p:cNvSpPr>
          <p:nvPr>
            <p:ph type="title"/>
          </p:nvPr>
        </p:nvSpPr>
        <p:spPr/>
        <p:txBody>
          <a:bodyPr/>
          <a:lstStyle/>
          <a:p>
            <a:r>
              <a:rPr lang="en-US" b="1" dirty="0"/>
              <a:t>III. The Core Issues</a:t>
            </a:r>
          </a:p>
        </p:txBody>
      </p:sp>
      <p:sp>
        <p:nvSpPr>
          <p:cNvPr id="3" name="Text Placeholder 2">
            <a:extLst>
              <a:ext uri="{FF2B5EF4-FFF2-40B4-BE49-F238E27FC236}">
                <a16:creationId xmlns:a16="http://schemas.microsoft.com/office/drawing/2014/main" id="{BF0C1174-ADB7-664B-8F2D-E439D8E613BE}"/>
              </a:ext>
            </a:extLst>
          </p:cNvPr>
          <p:cNvSpPr>
            <a:spLocks noGrp="1"/>
          </p:cNvSpPr>
          <p:nvPr>
            <p:ph type="body" idx="1"/>
          </p:nvPr>
        </p:nvSpPr>
        <p:spPr>
          <a:xfrm>
            <a:off x="1154955" y="4777381"/>
            <a:ext cx="8825658" cy="1201938"/>
          </a:xfrm>
        </p:spPr>
        <p:txBody>
          <a:bodyPr>
            <a:noAutofit/>
          </a:bodyPr>
          <a:lstStyle/>
          <a:p>
            <a:r>
              <a:rPr lang="en-US" sz="3200" cap="none" dirty="0"/>
              <a:t>Expectations, focus, and where you absolutely, positively  </a:t>
            </a:r>
            <a:r>
              <a:rPr lang="en-US" sz="3200" i="1" cap="none" dirty="0"/>
              <a:t>must</a:t>
            </a:r>
            <a:r>
              <a:rPr lang="en-US" sz="3200" cap="none" dirty="0"/>
              <a:t> deliver</a:t>
            </a:r>
          </a:p>
        </p:txBody>
      </p:sp>
      <p:sp>
        <p:nvSpPr>
          <p:cNvPr id="5" name="Slide Number Placeholder 4">
            <a:extLst>
              <a:ext uri="{FF2B5EF4-FFF2-40B4-BE49-F238E27FC236}">
                <a16:creationId xmlns:a16="http://schemas.microsoft.com/office/drawing/2014/main" id="{30478C4E-8C9D-494D-8821-3E72871EBF03}"/>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2649529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D5ADD-FE47-5546-9395-DBD213397238}"/>
              </a:ext>
            </a:extLst>
          </p:cNvPr>
          <p:cNvSpPr>
            <a:spLocks noGrp="1"/>
          </p:cNvSpPr>
          <p:nvPr>
            <p:ph type="title"/>
          </p:nvPr>
        </p:nvSpPr>
        <p:spPr>
          <a:xfrm>
            <a:off x="646111" y="452718"/>
            <a:ext cx="9404723" cy="792423"/>
          </a:xfrm>
        </p:spPr>
        <p:txBody>
          <a:bodyPr/>
          <a:lstStyle/>
          <a:p>
            <a:br>
              <a:rPr lang="en-US" dirty="0"/>
            </a:br>
            <a:br>
              <a:rPr lang="en-US" b="1" i="1" dirty="0"/>
            </a:br>
            <a:br>
              <a:rPr lang="en-US" dirty="0"/>
            </a:br>
            <a:endParaRPr lang="en-US" dirty="0"/>
          </a:p>
        </p:txBody>
      </p:sp>
      <p:sp>
        <p:nvSpPr>
          <p:cNvPr id="6" name="Content Placeholder 5">
            <a:extLst>
              <a:ext uri="{FF2B5EF4-FFF2-40B4-BE49-F238E27FC236}">
                <a16:creationId xmlns:a16="http://schemas.microsoft.com/office/drawing/2014/main" id="{4DE7AAD8-5768-404D-BABF-CDF7CFCD2C48}"/>
              </a:ext>
            </a:extLst>
          </p:cNvPr>
          <p:cNvSpPr>
            <a:spLocks noGrp="1"/>
          </p:cNvSpPr>
          <p:nvPr>
            <p:ph idx="1"/>
          </p:nvPr>
        </p:nvSpPr>
        <p:spPr>
          <a:xfrm>
            <a:off x="646111" y="1245141"/>
            <a:ext cx="10978441" cy="4854101"/>
          </a:xfrm>
        </p:spPr>
        <p:txBody>
          <a:bodyPr>
            <a:noAutofit/>
          </a:bodyPr>
          <a:lstStyle/>
          <a:p>
            <a:r>
              <a:rPr lang="en-US" sz="3200" dirty="0"/>
              <a:t>Establish what parents should </a:t>
            </a:r>
            <a:r>
              <a:rPr lang="en-US" sz="3200" b="1" dirty="0"/>
              <a:t>expect</a:t>
            </a:r>
            <a:r>
              <a:rPr lang="en-US" sz="3200" dirty="0"/>
              <a:t> from you, </a:t>
            </a:r>
            <a:r>
              <a:rPr lang="en-US" sz="3200" u="sng" dirty="0"/>
              <a:t>make sure they know </a:t>
            </a:r>
            <a:r>
              <a:rPr lang="en-US" sz="3200" dirty="0"/>
              <a:t>it, and </a:t>
            </a:r>
            <a:r>
              <a:rPr lang="en-US" sz="3200" b="1" dirty="0"/>
              <a:t>deliver on those expectations.</a:t>
            </a:r>
          </a:p>
          <a:p>
            <a:r>
              <a:rPr lang="en-US" sz="3200" dirty="0"/>
              <a:t>Stay laser-focused on the quality/consistency of </a:t>
            </a:r>
            <a:r>
              <a:rPr lang="en-US" sz="3200" b="1" dirty="0"/>
              <a:t>content and delivery</a:t>
            </a:r>
            <a:r>
              <a:rPr lang="en-US" sz="3200" dirty="0"/>
              <a:t>. </a:t>
            </a:r>
          </a:p>
          <a:p>
            <a:r>
              <a:rPr lang="en-US" sz="3200" dirty="0"/>
              <a:t>This is consistent with what we discussed two years ago at Leaders Assembly...</a:t>
            </a:r>
          </a:p>
        </p:txBody>
      </p:sp>
      <p:sp>
        <p:nvSpPr>
          <p:cNvPr id="4" name="Slide Number Placeholder 3">
            <a:extLst>
              <a:ext uri="{FF2B5EF4-FFF2-40B4-BE49-F238E27FC236}">
                <a16:creationId xmlns:a16="http://schemas.microsoft.com/office/drawing/2014/main" id="{36C97C1E-C39D-5B43-B721-DD3B604C1A2A}"/>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171132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92CA9F-67E2-AF47-B8FE-0971EE74BD5F}"/>
              </a:ext>
            </a:extLst>
          </p:cNvPr>
          <p:cNvSpPr>
            <a:spLocks noGrp="1"/>
          </p:cNvSpPr>
          <p:nvPr>
            <p:ph idx="1"/>
          </p:nvPr>
        </p:nvSpPr>
        <p:spPr>
          <a:xfrm>
            <a:off x="428017" y="1274323"/>
            <a:ext cx="11459183" cy="5145931"/>
          </a:xfrm>
        </p:spPr>
        <p:txBody>
          <a:bodyPr>
            <a:noAutofit/>
          </a:bodyPr>
          <a:lstStyle/>
          <a:p>
            <a:r>
              <a:rPr lang="en-US" sz="2800" dirty="0"/>
              <a:t>Develop and articulate a communication “philosophy” that seeks to balance what </a:t>
            </a:r>
            <a:r>
              <a:rPr lang="en-US" sz="2800" i="1" dirty="0"/>
              <a:t>most</a:t>
            </a:r>
            <a:r>
              <a:rPr lang="en-US" sz="2800" dirty="0"/>
              <a:t> parents say is needed and what your resources determine is </a:t>
            </a:r>
            <a:r>
              <a:rPr lang="en-US" sz="2800" i="1" dirty="0"/>
              <a:t>possible</a:t>
            </a:r>
            <a:r>
              <a:rPr lang="en-US" sz="2800" dirty="0"/>
              <a:t>. Then, make sure parents know where you are. (And note, we specifically track “setting expectations” in CSI.)</a:t>
            </a:r>
          </a:p>
          <a:p>
            <a:r>
              <a:rPr lang="en-US" sz="2800" dirty="0"/>
              <a:t>Be “strategic and purposeful” in your communication—carefully consider and scrutinize the messages you’re sending.</a:t>
            </a:r>
          </a:p>
          <a:p>
            <a:r>
              <a:rPr lang="en-US" sz="2800" dirty="0"/>
              <a:t>Pay close attention to what your pictures/blogs/emails/website postings messages are saying to parents about camp—about your programming, activities, facilities, religious/spiritual life, etc.</a:t>
            </a:r>
          </a:p>
        </p:txBody>
      </p:sp>
      <p:sp>
        <p:nvSpPr>
          <p:cNvPr id="4" name="Slide Number Placeholder 3">
            <a:extLst>
              <a:ext uri="{FF2B5EF4-FFF2-40B4-BE49-F238E27FC236}">
                <a16:creationId xmlns:a16="http://schemas.microsoft.com/office/drawing/2014/main" id="{7E2916D6-5FCF-A34B-85EC-10251D7C6D89}"/>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248194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516C-828D-5F42-8D27-179F264014AA}"/>
              </a:ext>
            </a:extLst>
          </p:cNvPr>
          <p:cNvSpPr>
            <a:spLocks noGrp="1"/>
          </p:cNvSpPr>
          <p:nvPr>
            <p:ph type="title"/>
          </p:nvPr>
        </p:nvSpPr>
        <p:spPr>
          <a:xfrm>
            <a:off x="330741" y="452718"/>
            <a:ext cx="9720094" cy="996703"/>
          </a:xfrm>
        </p:spPr>
        <p:txBody>
          <a:bodyPr/>
          <a:lstStyle/>
          <a:p>
            <a:r>
              <a:rPr lang="en-US" b="1" dirty="0"/>
              <a:t>No Room for Error</a:t>
            </a:r>
          </a:p>
        </p:txBody>
      </p:sp>
      <p:sp>
        <p:nvSpPr>
          <p:cNvPr id="3" name="Content Placeholder 2">
            <a:extLst>
              <a:ext uri="{FF2B5EF4-FFF2-40B4-BE49-F238E27FC236}">
                <a16:creationId xmlns:a16="http://schemas.microsoft.com/office/drawing/2014/main" id="{B70E4483-41D8-7D49-98FE-102204E01756}"/>
              </a:ext>
            </a:extLst>
          </p:cNvPr>
          <p:cNvSpPr>
            <a:spLocks noGrp="1"/>
          </p:cNvSpPr>
          <p:nvPr>
            <p:ph idx="1"/>
          </p:nvPr>
        </p:nvSpPr>
        <p:spPr>
          <a:xfrm>
            <a:off x="646112" y="2052918"/>
            <a:ext cx="10968714" cy="3540485"/>
          </a:xfrm>
        </p:spPr>
        <p:txBody>
          <a:bodyPr>
            <a:normAutofit/>
          </a:bodyPr>
          <a:lstStyle/>
          <a:p>
            <a:r>
              <a:rPr lang="en-US" sz="3200" i="1" dirty="0"/>
              <a:t>This</a:t>
            </a:r>
            <a:r>
              <a:rPr lang="en-US" sz="3200" dirty="0"/>
              <a:t> year, we’re narrowing the discussion by isolating four specific components of camp communication that we measure in CSI.</a:t>
            </a:r>
          </a:p>
          <a:p>
            <a:r>
              <a:rPr lang="en-US" sz="3200" dirty="0"/>
              <a:t>We consider two to be “</a:t>
            </a:r>
            <a:r>
              <a:rPr lang="en-US" sz="3200" b="1" dirty="0"/>
              <a:t>non-negotiable”, that is, you must deliver</a:t>
            </a:r>
            <a:r>
              <a:rPr lang="en-US" sz="3200" dirty="0"/>
              <a:t>....</a:t>
            </a:r>
          </a:p>
        </p:txBody>
      </p:sp>
      <p:sp>
        <p:nvSpPr>
          <p:cNvPr id="5" name="Slide Number Placeholder 4">
            <a:extLst>
              <a:ext uri="{FF2B5EF4-FFF2-40B4-BE49-F238E27FC236}">
                <a16:creationId xmlns:a16="http://schemas.microsoft.com/office/drawing/2014/main" id="{9F2B486A-4AFF-C848-9F88-B053A6038161}"/>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399187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99E020-A67C-3A4E-98DB-85867496D231}"/>
              </a:ext>
            </a:extLst>
          </p:cNvPr>
          <p:cNvSpPr/>
          <p:nvPr/>
        </p:nvSpPr>
        <p:spPr>
          <a:xfrm>
            <a:off x="359924" y="1204316"/>
            <a:ext cx="11245174" cy="1815882"/>
          </a:xfrm>
          <a:prstGeom prst="rect">
            <a:avLst/>
          </a:prstGeom>
        </p:spPr>
        <p:txBody>
          <a:bodyPr wrap="square">
            <a:spAutoFit/>
          </a:bodyPr>
          <a:lstStyle/>
          <a:p>
            <a:r>
              <a:rPr lang="en-US" sz="2800" b="1" dirty="0">
                <a:latin typeface="+mj-lt"/>
                <a:ea typeface="Calibri" panose="020F0502020204030204" pitchFamily="34" charset="0"/>
                <a:cs typeface="Times New Roman" panose="02020603050405020304" pitchFamily="18" charset="0"/>
              </a:rPr>
              <a:t>(1) Responsiveness when contacted </a:t>
            </a:r>
            <a:r>
              <a:rPr lang="en-US" sz="2800" b="1" u="sng" dirty="0">
                <a:latin typeface="+mj-lt"/>
                <a:ea typeface="Calibri" panose="020F0502020204030204" pitchFamily="34" charset="0"/>
                <a:cs typeface="Times New Roman" panose="02020603050405020304" pitchFamily="18" charset="0"/>
              </a:rPr>
              <a:t>directly</a:t>
            </a:r>
            <a:r>
              <a:rPr lang="en-US" sz="2800" b="1" dirty="0">
                <a:latin typeface="+mj-lt"/>
                <a:ea typeface="Calibri" panose="020F0502020204030204" pitchFamily="34" charset="0"/>
                <a:cs typeface="Times New Roman" panose="02020603050405020304" pitchFamily="18" charset="0"/>
              </a:rPr>
              <a:t> by parent</a:t>
            </a:r>
            <a:r>
              <a:rPr lang="en-US" sz="2800" dirty="0">
                <a:latin typeface="+mj-lt"/>
                <a:ea typeface="Calibri" panose="020F0502020204030204" pitchFamily="34" charset="0"/>
                <a:cs typeface="Times New Roman" panose="02020603050405020304" pitchFamily="18" charset="0"/>
              </a:rPr>
              <a:t> (in CSI, measured as “turnaround time after camp receives a phone call or email”). Consider these comments from two parents who are unlikely to send their child back to camp...</a:t>
            </a:r>
            <a:endParaRPr lang="en-US" sz="2800" dirty="0">
              <a:latin typeface="+mj-lt"/>
            </a:endParaRPr>
          </a:p>
        </p:txBody>
      </p:sp>
      <p:sp>
        <p:nvSpPr>
          <p:cNvPr id="3" name="Rectangle 2">
            <a:extLst>
              <a:ext uri="{FF2B5EF4-FFF2-40B4-BE49-F238E27FC236}">
                <a16:creationId xmlns:a16="http://schemas.microsoft.com/office/drawing/2014/main" id="{2374AAAE-2B6B-5345-9AE3-516C91F80A6C}"/>
              </a:ext>
            </a:extLst>
          </p:cNvPr>
          <p:cNvSpPr/>
          <p:nvPr/>
        </p:nvSpPr>
        <p:spPr>
          <a:xfrm>
            <a:off x="496111" y="3913424"/>
            <a:ext cx="11108987" cy="2246769"/>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 </a:t>
            </a:r>
          </a:p>
          <a:p>
            <a:r>
              <a:rPr lang="en-US" sz="2000" i="1" dirty="0">
                <a:latin typeface="Calibri" panose="020F0502020204030204" pitchFamily="34" charset="0"/>
                <a:ea typeface="Calibri" panose="020F0502020204030204" pitchFamily="34" charset="0"/>
                <a:cs typeface="Times New Roman" panose="02020603050405020304" pitchFamily="18" charset="0"/>
              </a:rPr>
              <a:t>“... aside from a call the first day I received no communications about XXX to reassure me or inform me about his experience - his cabin, cabin mates, counselor, etc. and </a:t>
            </a:r>
            <a:r>
              <a:rPr lang="en-US" sz="2000" b="1" i="1" u="sng" dirty="0">
                <a:latin typeface="Calibri" panose="020F0502020204030204" pitchFamily="34" charset="0"/>
                <a:ea typeface="Calibri" panose="020F0502020204030204" pitchFamily="34" charset="0"/>
                <a:cs typeface="Times New Roman" panose="02020603050405020304" pitchFamily="18" charset="0"/>
              </a:rPr>
              <a:t>I felt incredibly disconnected </a:t>
            </a:r>
            <a:r>
              <a:rPr lang="en-US" sz="2000" i="1" dirty="0">
                <a:latin typeface="Calibri" panose="020F0502020204030204" pitchFamily="34" charset="0"/>
                <a:ea typeface="Calibri" panose="020F0502020204030204" pitchFamily="34" charset="0"/>
                <a:cs typeface="Times New Roman" panose="02020603050405020304" pitchFamily="18" charset="0"/>
              </a:rPr>
              <a:t>from what may well have been a transformative experience....I would strongly suggest a more personalized approach to these </a:t>
            </a:r>
            <a:r>
              <a:rPr lang="en-US" sz="2000" i="1" u="sng" dirty="0">
                <a:latin typeface="Calibri" panose="020F0502020204030204" pitchFamily="34" charset="0"/>
                <a:ea typeface="Calibri" panose="020F0502020204030204" pitchFamily="34" charset="0"/>
                <a:cs typeface="Times New Roman" panose="02020603050405020304" pitchFamily="18" charset="0"/>
              </a:rPr>
              <a:t>first time </a:t>
            </a:r>
            <a:r>
              <a:rPr lang="en-US" sz="2000" i="1" dirty="0">
                <a:latin typeface="Calibri" panose="020F0502020204030204" pitchFamily="34" charset="0"/>
                <a:ea typeface="Calibri" panose="020F0502020204030204" pitchFamily="34" charset="0"/>
                <a:cs typeface="Times New Roman" panose="02020603050405020304" pitchFamily="18" charset="0"/>
              </a:rPr>
              <a:t>parents to give them a sense of involvement and excitement about their child's experience. </a:t>
            </a:r>
            <a:r>
              <a:rPr lang="en-US" sz="2000" b="1" i="1" u="sng" dirty="0">
                <a:latin typeface="Calibri" panose="020F0502020204030204" pitchFamily="34" charset="0"/>
                <a:ea typeface="Calibri" panose="020F0502020204030204" pitchFamily="34" charset="0"/>
                <a:cs typeface="Times New Roman" panose="02020603050405020304" pitchFamily="18" charset="0"/>
              </a:rPr>
              <a:t>Perhaps a note from their counselor...Perhaps a picture or a video of their cabin doing something fun. Anything really.</a:t>
            </a:r>
            <a:r>
              <a:rPr lang="en-US" sz="2000" b="1" u="sng" dirty="0"/>
              <a:t> “</a:t>
            </a:r>
          </a:p>
        </p:txBody>
      </p:sp>
      <p:sp>
        <p:nvSpPr>
          <p:cNvPr id="4" name="TextBox 3">
            <a:extLst>
              <a:ext uri="{FF2B5EF4-FFF2-40B4-BE49-F238E27FC236}">
                <a16:creationId xmlns:a16="http://schemas.microsoft.com/office/drawing/2014/main" id="{EE64CD0C-A511-C74B-A6A7-B005D7E57E5A}"/>
              </a:ext>
            </a:extLst>
          </p:cNvPr>
          <p:cNvSpPr txBox="1"/>
          <p:nvPr/>
        </p:nvSpPr>
        <p:spPr>
          <a:xfrm>
            <a:off x="496110" y="3238422"/>
            <a:ext cx="11108987" cy="646331"/>
          </a:xfrm>
          <a:prstGeom prst="rect">
            <a:avLst/>
          </a:prstGeom>
          <a:noFill/>
        </p:spPr>
        <p:txBody>
          <a:bodyPr wrap="square" rtlCol="0">
            <a:spAutoFit/>
          </a:bodyPr>
          <a:lstStyle/>
          <a:p>
            <a:r>
              <a:rPr lang="en-US" i="1" dirty="0">
                <a:latin typeface="Calibri" panose="020F0502020204030204" pitchFamily="34" charset="0"/>
                <a:ea typeface="Calibri" panose="020F0502020204030204" pitchFamily="34" charset="0"/>
                <a:cs typeface="Times New Roman" panose="02020603050405020304" pitchFamily="18" charset="0"/>
              </a:rPr>
              <a:t>“XXX had issues with a group of boys in his cabin. His letters home started great then became worse as time went on. </a:t>
            </a:r>
            <a:r>
              <a:rPr lang="en-US" b="1" i="1" u="sng" dirty="0">
                <a:latin typeface="Calibri" panose="020F0502020204030204" pitchFamily="34" charset="0"/>
                <a:ea typeface="Calibri" panose="020F0502020204030204" pitchFamily="34" charset="0"/>
                <a:cs typeface="Times New Roman" panose="02020603050405020304" pitchFamily="18" charset="0"/>
              </a:rPr>
              <a:t>I called camp twice to discuss this and never had my called returned or the issue solved.”</a:t>
            </a:r>
            <a:endParaRPr lang="en-US"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BDD0E048-C5A6-204E-9C94-78BE4BCD0DFB}"/>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205294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1B06B0-C8C5-0849-897E-7F105CCE1BBA}"/>
              </a:ext>
            </a:extLst>
          </p:cNvPr>
          <p:cNvSpPr/>
          <p:nvPr/>
        </p:nvSpPr>
        <p:spPr>
          <a:xfrm>
            <a:off x="359924" y="1204316"/>
            <a:ext cx="11245174" cy="1384995"/>
          </a:xfrm>
          <a:prstGeom prst="rect">
            <a:avLst/>
          </a:prstGeom>
        </p:spPr>
        <p:txBody>
          <a:bodyPr wrap="square">
            <a:spAutoFit/>
          </a:bodyPr>
          <a:lstStyle/>
          <a:p>
            <a:r>
              <a:rPr lang="en-US" sz="2800" b="1" dirty="0">
                <a:latin typeface="+mj-lt"/>
                <a:ea typeface="Calibri" panose="020F0502020204030204" pitchFamily="34" charset="0"/>
                <a:cs typeface="Times New Roman" panose="02020603050405020304" pitchFamily="18" charset="0"/>
              </a:rPr>
              <a:t>(2) Medical/health-related communication </a:t>
            </a:r>
            <a:r>
              <a:rPr lang="en-US" sz="2800" dirty="0">
                <a:latin typeface="+mj-lt"/>
                <a:ea typeface="Calibri" panose="020F0502020204030204" pitchFamily="34" charset="0"/>
                <a:cs typeface="Times New Roman" panose="02020603050405020304" pitchFamily="18" charset="0"/>
              </a:rPr>
              <a:t>(in CSI, measured as “contact with parent when child is sick or injured”). Three parents of non-returning campers told us....</a:t>
            </a:r>
            <a:endParaRPr lang="en-US" sz="2800" dirty="0">
              <a:latin typeface="+mj-lt"/>
            </a:endParaRPr>
          </a:p>
        </p:txBody>
      </p:sp>
      <p:sp>
        <p:nvSpPr>
          <p:cNvPr id="3" name="Rectangle 2">
            <a:extLst>
              <a:ext uri="{FF2B5EF4-FFF2-40B4-BE49-F238E27FC236}">
                <a16:creationId xmlns:a16="http://schemas.microsoft.com/office/drawing/2014/main" id="{B5FE5CFE-5F13-674B-A661-6BE398F036A1}"/>
              </a:ext>
            </a:extLst>
          </p:cNvPr>
          <p:cNvSpPr/>
          <p:nvPr/>
        </p:nvSpPr>
        <p:spPr>
          <a:xfrm>
            <a:off x="428017" y="2806598"/>
            <a:ext cx="11108987" cy="3046988"/>
          </a:xfrm>
          <a:prstGeom prst="rect">
            <a:avLst/>
          </a:prstGeom>
        </p:spPr>
        <p:txBody>
          <a:bodyPr wrap="square">
            <a:spAutoFit/>
          </a:bodyPr>
          <a:lstStyle/>
          <a:p>
            <a:r>
              <a:rPr lang="en-US" sz="2400" i="1" dirty="0">
                <a:latin typeface="+mj-lt"/>
                <a:ea typeface="Calibri" panose="020F0502020204030204" pitchFamily="34" charset="0"/>
                <a:cs typeface="Times New Roman" panose="02020603050405020304" pitchFamily="18" charset="0"/>
              </a:rPr>
              <a:t>“In regards to our issues of concern, XXX got the stomach flu the last part of camp and was in the infirmary for three nights. We received a call at 11 pm the second night (not the first night) because the camp wanted permission to give him medication. </a:t>
            </a:r>
            <a:r>
              <a:rPr lang="en-US" sz="2400" b="1" i="1" u="sng" dirty="0">
                <a:latin typeface="+mj-lt"/>
                <a:ea typeface="Calibri" panose="020F0502020204030204" pitchFamily="34" charset="0"/>
                <a:cs typeface="Times New Roman" panose="02020603050405020304" pitchFamily="18" charset="0"/>
              </a:rPr>
              <a:t>Of course, I do want to receive a call regarding the medication, but I also want a call when my son is first staying at the infirmary and is showing the signs of illness</a:t>
            </a:r>
            <a:r>
              <a:rPr lang="en-US" sz="2400" i="1" dirty="0">
                <a:latin typeface="+mj-lt"/>
                <a:ea typeface="Calibri" panose="020F0502020204030204" pitchFamily="34" charset="0"/>
                <a:cs typeface="Times New Roman" panose="02020603050405020304" pitchFamily="18" charset="0"/>
              </a:rPr>
              <a:t> with the stomach flu. </a:t>
            </a:r>
            <a:r>
              <a:rPr lang="en-US" sz="2400" b="1" i="1" u="sng" dirty="0">
                <a:latin typeface="+mj-lt"/>
                <a:ea typeface="Calibri" panose="020F0502020204030204" pitchFamily="34" charset="0"/>
                <a:cs typeface="Times New Roman" panose="02020603050405020304" pitchFamily="18" charset="0"/>
              </a:rPr>
              <a:t>It is not okay for son to be sleeping in the infirmary and sick and I am not aware of this</a:t>
            </a:r>
            <a:r>
              <a:rPr lang="en-US" sz="2400" i="1" dirty="0">
                <a:latin typeface="+mj-lt"/>
                <a:ea typeface="Calibri" panose="020F0502020204030204" pitchFamily="34" charset="0"/>
                <a:cs typeface="Times New Roman" panose="02020603050405020304" pitchFamily="18" charset="0"/>
              </a:rPr>
              <a:t>.”</a:t>
            </a:r>
            <a:endParaRPr lang="en-US" sz="2400" b="1" u="sng" dirty="0">
              <a:latin typeface="+mj-lt"/>
            </a:endParaRPr>
          </a:p>
        </p:txBody>
      </p:sp>
      <p:sp>
        <p:nvSpPr>
          <p:cNvPr id="5" name="Slide Number Placeholder 4">
            <a:extLst>
              <a:ext uri="{FF2B5EF4-FFF2-40B4-BE49-F238E27FC236}">
                <a16:creationId xmlns:a16="http://schemas.microsoft.com/office/drawing/2014/main" id="{A91B0445-2DAA-C244-B5A5-5598EE3D3247}"/>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91354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9E1BB3-1F07-144E-90E1-869E1A343553}"/>
              </a:ext>
            </a:extLst>
          </p:cNvPr>
          <p:cNvSpPr/>
          <p:nvPr/>
        </p:nvSpPr>
        <p:spPr>
          <a:xfrm>
            <a:off x="589588" y="3820496"/>
            <a:ext cx="11352178" cy="1815882"/>
          </a:xfrm>
          <a:prstGeom prst="rect">
            <a:avLst/>
          </a:prstGeom>
        </p:spPr>
        <p:txBody>
          <a:bodyPr wrap="square">
            <a:spAutoFit/>
          </a:bodyPr>
          <a:lstStyle/>
          <a:p>
            <a:r>
              <a:rPr lang="en-US" sz="2800" i="1" dirty="0">
                <a:latin typeface="+mj-lt"/>
              </a:rPr>
              <a:t>”My son was never given his medication at camp. I talked with the nurse at the bus about his meds and she filled out the form. He came home with all of his meds. </a:t>
            </a:r>
            <a:r>
              <a:rPr lang="en-US" sz="2800" b="1" i="1" u="sng" dirty="0">
                <a:latin typeface="+mj-lt"/>
              </a:rPr>
              <a:t>I emailed camp twice after he got back about this and got no response</a:t>
            </a:r>
            <a:r>
              <a:rPr lang="en-US" sz="2800" i="1" dirty="0">
                <a:latin typeface="+mj-lt"/>
              </a:rPr>
              <a:t>.” </a:t>
            </a:r>
          </a:p>
        </p:txBody>
      </p:sp>
      <p:sp>
        <p:nvSpPr>
          <p:cNvPr id="3" name="TextBox 2">
            <a:extLst>
              <a:ext uri="{FF2B5EF4-FFF2-40B4-BE49-F238E27FC236}">
                <a16:creationId xmlns:a16="http://schemas.microsoft.com/office/drawing/2014/main" id="{90CF40AA-5D3B-2644-A4AD-C5011E23EC79}"/>
              </a:ext>
            </a:extLst>
          </p:cNvPr>
          <p:cNvSpPr txBox="1"/>
          <p:nvPr/>
        </p:nvSpPr>
        <p:spPr>
          <a:xfrm>
            <a:off x="589588" y="1682945"/>
            <a:ext cx="11352178" cy="1384995"/>
          </a:xfrm>
          <a:prstGeom prst="rect">
            <a:avLst/>
          </a:prstGeom>
          <a:noFill/>
        </p:spPr>
        <p:txBody>
          <a:bodyPr wrap="square" rtlCol="0">
            <a:spAutoFit/>
          </a:bodyPr>
          <a:lstStyle/>
          <a:p>
            <a:r>
              <a:rPr lang="en-US" sz="2800" i="1" dirty="0">
                <a:latin typeface="+mj-lt"/>
              </a:rPr>
              <a:t>“My son had to leave camp early because he broke his arm at camp. </a:t>
            </a:r>
            <a:r>
              <a:rPr lang="en-US" sz="2800" b="1" i="1" u="sng" dirty="0">
                <a:latin typeface="+mj-lt"/>
              </a:rPr>
              <a:t>No one has yet to contact me regarding his condition</a:t>
            </a:r>
            <a:r>
              <a:rPr lang="en-US" sz="2800" i="1" dirty="0">
                <a:latin typeface="+mj-lt"/>
              </a:rPr>
              <a:t>. I think that's very unprofessional, and uncaring.”</a:t>
            </a:r>
          </a:p>
        </p:txBody>
      </p:sp>
      <p:sp>
        <p:nvSpPr>
          <p:cNvPr id="5" name="Slide Number Placeholder 4">
            <a:extLst>
              <a:ext uri="{FF2B5EF4-FFF2-40B4-BE49-F238E27FC236}">
                <a16:creationId xmlns:a16="http://schemas.microsoft.com/office/drawing/2014/main" id="{01F2FF68-427D-BD4C-AEE4-3C16AB746054}"/>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129218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516C-828D-5F42-8D27-179F264014AA}"/>
              </a:ext>
            </a:extLst>
          </p:cNvPr>
          <p:cNvSpPr>
            <a:spLocks noGrp="1"/>
          </p:cNvSpPr>
          <p:nvPr>
            <p:ph type="title"/>
          </p:nvPr>
        </p:nvSpPr>
        <p:spPr>
          <a:xfrm>
            <a:off x="330741" y="452718"/>
            <a:ext cx="9720094" cy="890307"/>
          </a:xfrm>
        </p:spPr>
        <p:txBody>
          <a:bodyPr/>
          <a:lstStyle/>
          <a:p>
            <a:r>
              <a:rPr lang="en-US" b="1" dirty="0"/>
              <a:t>Use Your Discretion</a:t>
            </a:r>
          </a:p>
        </p:txBody>
      </p:sp>
      <p:sp>
        <p:nvSpPr>
          <p:cNvPr id="3" name="Content Placeholder 2">
            <a:extLst>
              <a:ext uri="{FF2B5EF4-FFF2-40B4-BE49-F238E27FC236}">
                <a16:creationId xmlns:a16="http://schemas.microsoft.com/office/drawing/2014/main" id="{B70E4483-41D8-7D49-98FE-102204E01756}"/>
              </a:ext>
            </a:extLst>
          </p:cNvPr>
          <p:cNvSpPr>
            <a:spLocks noGrp="1"/>
          </p:cNvSpPr>
          <p:nvPr>
            <p:ph idx="1"/>
          </p:nvPr>
        </p:nvSpPr>
        <p:spPr>
          <a:xfrm>
            <a:off x="330741" y="1449421"/>
            <a:ext cx="10968714" cy="3540485"/>
          </a:xfrm>
        </p:spPr>
        <p:txBody>
          <a:bodyPr>
            <a:normAutofit fontScale="85000" lnSpcReduction="20000"/>
          </a:bodyPr>
          <a:lstStyle/>
          <a:p>
            <a:r>
              <a:rPr lang="en-US" sz="3200" dirty="0"/>
              <a:t>Two are more “negotiable”... their content and execution should be based on camp philosophy, resources, and capabilities. </a:t>
            </a:r>
          </a:p>
          <a:p>
            <a:r>
              <a:rPr lang="en-US" sz="3200" dirty="0"/>
              <a:t>What ever you decide, your approach must be “strategic and purposeful.” Why?</a:t>
            </a:r>
          </a:p>
          <a:p>
            <a:r>
              <a:rPr lang="en-US" sz="3200" dirty="0"/>
              <a:t>Because parents are paying close attention, especially to photographs, and using what you share to assess all things related to camp life, their child’s satisfaction, and their intent to send their child back to your camp.</a:t>
            </a:r>
          </a:p>
        </p:txBody>
      </p:sp>
      <p:sp>
        <p:nvSpPr>
          <p:cNvPr id="5" name="Slide Number Placeholder 4">
            <a:extLst>
              <a:ext uri="{FF2B5EF4-FFF2-40B4-BE49-F238E27FC236}">
                <a16:creationId xmlns:a16="http://schemas.microsoft.com/office/drawing/2014/main" id="{CA96BDC7-4185-2F49-8EE9-F48D1C90A686}"/>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54980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6A5153-CA59-0448-BA52-3A538068B646}"/>
              </a:ext>
            </a:extLst>
          </p:cNvPr>
          <p:cNvSpPr/>
          <p:nvPr/>
        </p:nvSpPr>
        <p:spPr>
          <a:xfrm>
            <a:off x="768485" y="1973281"/>
            <a:ext cx="10856068" cy="3046988"/>
          </a:xfrm>
          <a:prstGeom prst="rect">
            <a:avLst/>
          </a:prstGeom>
        </p:spPr>
        <p:txBody>
          <a:bodyPr wrap="square">
            <a:spAutoFit/>
          </a:bodyPr>
          <a:lstStyle/>
          <a:p>
            <a:r>
              <a:rPr lang="en-US" sz="3200" b="1" dirty="0">
                <a:latin typeface="+mj-lt"/>
              </a:rPr>
              <a:t>(3) Information shared regarding camp in general (e.g., activities, events, menus, crises)</a:t>
            </a:r>
          </a:p>
          <a:p>
            <a:endParaRPr lang="en-US" sz="3200" b="1" dirty="0">
              <a:latin typeface="+mj-lt"/>
            </a:endParaRPr>
          </a:p>
          <a:p>
            <a:r>
              <a:rPr lang="en-US" sz="3200" b="1" dirty="0">
                <a:latin typeface="+mj-lt"/>
              </a:rPr>
              <a:t>(4) Information shared about specific child (e.g., their activities, issues/challenges, level of participation)</a:t>
            </a:r>
          </a:p>
          <a:p>
            <a:endParaRPr lang="en-US" sz="3200" b="1" dirty="0">
              <a:latin typeface="+mj-lt"/>
            </a:endParaRPr>
          </a:p>
        </p:txBody>
      </p:sp>
      <p:sp>
        <p:nvSpPr>
          <p:cNvPr id="3" name="TextBox 2">
            <a:extLst>
              <a:ext uri="{FF2B5EF4-FFF2-40B4-BE49-F238E27FC236}">
                <a16:creationId xmlns:a16="http://schemas.microsoft.com/office/drawing/2014/main" id="{334A0D68-6F64-1149-85C9-B7F886FDF007}"/>
              </a:ext>
            </a:extLst>
          </p:cNvPr>
          <p:cNvSpPr txBox="1"/>
          <p:nvPr/>
        </p:nvSpPr>
        <p:spPr>
          <a:xfrm>
            <a:off x="914397" y="971550"/>
            <a:ext cx="5865019" cy="584775"/>
          </a:xfrm>
          <a:prstGeom prst="rect">
            <a:avLst/>
          </a:prstGeom>
          <a:noFill/>
        </p:spPr>
        <p:txBody>
          <a:bodyPr wrap="square" rtlCol="0">
            <a:spAutoFit/>
          </a:bodyPr>
          <a:lstStyle/>
          <a:p>
            <a:r>
              <a:rPr lang="en-US" sz="3200" dirty="0"/>
              <a:t>Those areas are:</a:t>
            </a:r>
          </a:p>
        </p:txBody>
      </p:sp>
      <p:sp>
        <p:nvSpPr>
          <p:cNvPr id="5" name="Slide Number Placeholder 4">
            <a:extLst>
              <a:ext uri="{FF2B5EF4-FFF2-40B4-BE49-F238E27FC236}">
                <a16:creationId xmlns:a16="http://schemas.microsoft.com/office/drawing/2014/main" id="{ADB3512A-EEA5-054C-99BE-6E13F637268E}"/>
              </a:ext>
            </a:extLst>
          </p:cNvPr>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1204521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31A9-418E-314B-B18D-156A849D0FAE}"/>
              </a:ext>
            </a:extLst>
          </p:cNvPr>
          <p:cNvSpPr>
            <a:spLocks noGrp="1"/>
          </p:cNvSpPr>
          <p:nvPr>
            <p:ph type="title"/>
          </p:nvPr>
        </p:nvSpPr>
        <p:spPr/>
        <p:txBody>
          <a:bodyPr/>
          <a:lstStyle/>
          <a:p>
            <a:r>
              <a:rPr lang="en-US" b="1" dirty="0"/>
              <a:t>Overview</a:t>
            </a:r>
          </a:p>
        </p:txBody>
      </p:sp>
      <p:sp>
        <p:nvSpPr>
          <p:cNvPr id="3" name="Content Placeholder 2">
            <a:extLst>
              <a:ext uri="{FF2B5EF4-FFF2-40B4-BE49-F238E27FC236}">
                <a16:creationId xmlns:a16="http://schemas.microsoft.com/office/drawing/2014/main" id="{DADD7D20-1042-FA46-9A4D-DC28FCB15859}"/>
              </a:ext>
            </a:extLst>
          </p:cNvPr>
          <p:cNvSpPr>
            <a:spLocks noGrp="1"/>
          </p:cNvSpPr>
          <p:nvPr>
            <p:ph idx="1"/>
          </p:nvPr>
        </p:nvSpPr>
        <p:spPr>
          <a:xfrm>
            <a:off x="486383" y="1245140"/>
            <a:ext cx="11371633" cy="5003259"/>
          </a:xfrm>
        </p:spPr>
        <p:txBody>
          <a:bodyPr>
            <a:normAutofit/>
          </a:bodyPr>
          <a:lstStyle/>
          <a:p>
            <a:pPr marL="571500" indent="-571500">
              <a:buFont typeface="+mj-lt"/>
              <a:buAutoNum type="romanUcPeriod"/>
            </a:pPr>
            <a:r>
              <a:rPr lang="en-US" sz="3200" dirty="0"/>
              <a:t>Some </a:t>
            </a:r>
            <a:r>
              <a:rPr lang="en-US" sz="3200" b="1" dirty="0"/>
              <a:t>perspective</a:t>
            </a:r>
            <a:r>
              <a:rPr lang="en-US" sz="3200" dirty="0"/>
              <a:t> on camp communication with parents...how it’s being judged relative to other aspects of the camp experience</a:t>
            </a:r>
          </a:p>
          <a:p>
            <a:pPr marL="571500" indent="-571500">
              <a:buFont typeface="+mj-lt"/>
              <a:buAutoNum type="romanUcPeriod"/>
            </a:pPr>
            <a:r>
              <a:rPr lang="en-US" sz="3200" dirty="0"/>
              <a:t>What’s </a:t>
            </a:r>
            <a:r>
              <a:rPr lang="en-US" sz="3200" b="1" dirty="0"/>
              <a:t>changing (or not changing) </a:t>
            </a:r>
            <a:r>
              <a:rPr lang="en-US" sz="3200" dirty="0"/>
              <a:t>with respect to parents’ expectations.</a:t>
            </a:r>
          </a:p>
          <a:p>
            <a:pPr marL="571500" indent="-571500">
              <a:buFont typeface="+mj-lt"/>
              <a:buAutoNum type="romanUcPeriod"/>
            </a:pPr>
            <a:r>
              <a:rPr lang="en-US" sz="3200" dirty="0"/>
              <a:t>The </a:t>
            </a:r>
            <a:r>
              <a:rPr lang="en-US" sz="3200" b="1" dirty="0"/>
              <a:t>core issues</a:t>
            </a:r>
            <a:r>
              <a:rPr lang="en-US" sz="3200" dirty="0"/>
              <a:t> of communicating with parents...what’s “negotiable” and ”non-negotiable.”</a:t>
            </a:r>
          </a:p>
          <a:p>
            <a:pPr marL="571500" indent="-571500">
              <a:buFont typeface="+mj-lt"/>
              <a:buAutoNum type="romanUcPeriod"/>
            </a:pPr>
            <a:r>
              <a:rPr lang="en-US" sz="3200" dirty="0"/>
              <a:t>Getting to “5”s...</a:t>
            </a:r>
            <a:r>
              <a:rPr lang="en-US" sz="3200" b="1" dirty="0"/>
              <a:t>on-the-ground experience </a:t>
            </a:r>
            <a:r>
              <a:rPr lang="en-US" sz="3200" dirty="0"/>
              <a:t>from our camp professionals. </a:t>
            </a:r>
          </a:p>
        </p:txBody>
      </p:sp>
      <p:sp>
        <p:nvSpPr>
          <p:cNvPr id="5" name="Slide Number Placeholder 4">
            <a:extLst>
              <a:ext uri="{FF2B5EF4-FFF2-40B4-BE49-F238E27FC236}">
                <a16:creationId xmlns:a16="http://schemas.microsoft.com/office/drawing/2014/main" id="{3F648625-62DE-AE4B-83C0-145E9616886E}"/>
              </a:ext>
            </a:extLst>
          </p:cNvPr>
          <p:cNvSpPr>
            <a:spLocks noGrp="1"/>
          </p:cNvSpPr>
          <p:nvPr>
            <p:ph type="sldNum" sz="quarter" idx="12"/>
          </p:nvPr>
        </p:nvSpPr>
        <p:spPr>
          <a:xfrm>
            <a:off x="11480004" y="6338657"/>
            <a:ext cx="593627" cy="415346"/>
          </a:xfrm>
        </p:spPr>
        <p:txBody>
          <a:bodyPr/>
          <a:lstStyle/>
          <a:p>
            <a:fld id="{D57F1E4F-1CFF-5643-939E-02111984F565}" type="slidenum">
              <a:rPr lang="en-US" sz="1200" smtClean="0"/>
              <a:t>1</a:t>
            </a:fld>
            <a:endParaRPr lang="en-US" sz="1200" dirty="0"/>
          </a:p>
        </p:txBody>
      </p:sp>
    </p:spTree>
    <p:extLst>
      <p:ext uri="{BB962C8B-B14F-4D97-AF65-F5344CB8AC3E}">
        <p14:creationId xmlns:p14="http://schemas.microsoft.com/office/powerpoint/2010/main" val="104800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7C170-8280-CF42-A77F-EBD895A85F51}"/>
              </a:ext>
            </a:extLst>
          </p:cNvPr>
          <p:cNvSpPr/>
          <p:nvPr/>
        </p:nvSpPr>
        <p:spPr>
          <a:xfrm>
            <a:off x="489879" y="3110536"/>
            <a:ext cx="11527277" cy="1938992"/>
          </a:xfrm>
          <a:prstGeom prst="rect">
            <a:avLst/>
          </a:prstGeom>
        </p:spPr>
        <p:txBody>
          <a:bodyPr wrap="square">
            <a:spAutoFit/>
          </a:bodyPr>
          <a:lstStyle/>
          <a:p>
            <a:r>
              <a:rPr lang="en-US" sz="2400" i="1" dirty="0">
                <a:latin typeface="+mj-lt"/>
              </a:rPr>
              <a:t>Why in the world advertise the climbing wall, water trampoline, and other fun stuff on your website </a:t>
            </a:r>
            <a:r>
              <a:rPr lang="en-US" sz="2400" b="1" i="1" u="sng" dirty="0">
                <a:latin typeface="+mj-lt"/>
              </a:rPr>
              <a:t>when the pictures we saw posted of our child </a:t>
            </a:r>
            <a:r>
              <a:rPr lang="en-US" sz="2400" i="1" dirty="0">
                <a:latin typeface="+mj-lt"/>
              </a:rPr>
              <a:t>and the reports we received from camp showed him in a room watching other kids make posters with markers, or on a field trip to learn about world hunger?</a:t>
            </a:r>
          </a:p>
        </p:txBody>
      </p:sp>
      <p:sp>
        <p:nvSpPr>
          <p:cNvPr id="3" name="TextBox 2">
            <a:extLst>
              <a:ext uri="{FF2B5EF4-FFF2-40B4-BE49-F238E27FC236}">
                <a16:creationId xmlns:a16="http://schemas.microsoft.com/office/drawing/2014/main" id="{D336194F-F471-1A48-BA9A-21E57A3ACF17}"/>
              </a:ext>
            </a:extLst>
          </p:cNvPr>
          <p:cNvSpPr txBox="1"/>
          <p:nvPr/>
        </p:nvSpPr>
        <p:spPr>
          <a:xfrm>
            <a:off x="557209" y="414338"/>
            <a:ext cx="8479635" cy="584775"/>
          </a:xfrm>
          <a:prstGeom prst="rect">
            <a:avLst/>
          </a:prstGeom>
          <a:noFill/>
        </p:spPr>
        <p:txBody>
          <a:bodyPr wrap="square" rtlCol="0">
            <a:spAutoFit/>
          </a:bodyPr>
          <a:lstStyle/>
          <a:p>
            <a:r>
              <a:rPr lang="en-US" sz="3200" dirty="0"/>
              <a:t>Pictures are worth a thousand words....</a:t>
            </a:r>
          </a:p>
        </p:txBody>
      </p:sp>
      <p:sp>
        <p:nvSpPr>
          <p:cNvPr id="4" name="TextBox 3">
            <a:extLst>
              <a:ext uri="{FF2B5EF4-FFF2-40B4-BE49-F238E27FC236}">
                <a16:creationId xmlns:a16="http://schemas.microsoft.com/office/drawing/2014/main" id="{729D6482-69D8-524F-B007-E1F9134E5241}"/>
              </a:ext>
            </a:extLst>
          </p:cNvPr>
          <p:cNvSpPr txBox="1"/>
          <p:nvPr/>
        </p:nvSpPr>
        <p:spPr>
          <a:xfrm>
            <a:off x="557208" y="1278704"/>
            <a:ext cx="11337135" cy="1569660"/>
          </a:xfrm>
          <a:prstGeom prst="rect">
            <a:avLst/>
          </a:prstGeom>
          <a:noFill/>
        </p:spPr>
        <p:txBody>
          <a:bodyPr wrap="square" rtlCol="0">
            <a:spAutoFit/>
          </a:bodyPr>
          <a:lstStyle/>
          <a:p>
            <a:r>
              <a:rPr lang="en-US" sz="2400" i="1" dirty="0">
                <a:latin typeface="+mj-lt"/>
              </a:rPr>
              <a:t>...If you look at so many photos of the kids at this time ( and of course these are limited because XXX hardly sends any photos) </a:t>
            </a:r>
            <a:r>
              <a:rPr lang="en-US" sz="2400" b="1" i="1" u="sng" dirty="0">
                <a:latin typeface="+mj-lt"/>
              </a:rPr>
              <a:t>the kids look bored, unstimulated</a:t>
            </a:r>
            <a:r>
              <a:rPr lang="en-US" sz="2400" i="1" dirty="0">
                <a:latin typeface="+mj-lt"/>
              </a:rPr>
              <a:t>. It's just too much and it does not help the kids love and or care for Judaism, if anything it's less...</a:t>
            </a:r>
          </a:p>
        </p:txBody>
      </p:sp>
      <p:sp>
        <p:nvSpPr>
          <p:cNvPr id="5" name="TextBox 4">
            <a:extLst>
              <a:ext uri="{FF2B5EF4-FFF2-40B4-BE49-F238E27FC236}">
                <a16:creationId xmlns:a16="http://schemas.microsoft.com/office/drawing/2014/main" id="{2AAE6003-BC29-AC47-B804-3374E6077E8B}"/>
              </a:ext>
            </a:extLst>
          </p:cNvPr>
          <p:cNvSpPr txBox="1"/>
          <p:nvPr/>
        </p:nvSpPr>
        <p:spPr>
          <a:xfrm>
            <a:off x="489879" y="5307238"/>
            <a:ext cx="10737060" cy="830997"/>
          </a:xfrm>
          <a:prstGeom prst="rect">
            <a:avLst/>
          </a:prstGeom>
          <a:noFill/>
        </p:spPr>
        <p:txBody>
          <a:bodyPr wrap="square" rtlCol="0">
            <a:spAutoFit/>
          </a:bodyPr>
          <a:lstStyle/>
          <a:p>
            <a:pPr lvl="0"/>
            <a:r>
              <a:rPr lang="en-US" sz="2400" i="1" dirty="0">
                <a:solidFill>
                  <a:prstClr val="white"/>
                </a:solidFill>
              </a:rPr>
              <a:t>As a parent, I'm concerned with the lack of physical activity and </a:t>
            </a:r>
            <a:r>
              <a:rPr lang="en-US" sz="2400" b="1" i="1" u="sng" dirty="0">
                <a:solidFill>
                  <a:prstClr val="white"/>
                </a:solidFill>
              </a:rPr>
              <a:t>based on photos it appears the campers are always eating junk food</a:t>
            </a:r>
            <a:r>
              <a:rPr lang="en-US" sz="2400" i="1" dirty="0">
                <a:solidFill>
                  <a:prstClr val="white"/>
                </a:solidFill>
              </a:rPr>
              <a:t>.</a:t>
            </a:r>
          </a:p>
        </p:txBody>
      </p:sp>
      <p:sp>
        <p:nvSpPr>
          <p:cNvPr id="7" name="Slide Number Placeholder 6">
            <a:extLst>
              <a:ext uri="{FF2B5EF4-FFF2-40B4-BE49-F238E27FC236}">
                <a16:creationId xmlns:a16="http://schemas.microsoft.com/office/drawing/2014/main" id="{0C771AFA-85E2-1D4E-9BCA-E20C84E0288E}"/>
              </a:ext>
            </a:extLst>
          </p:cNvPr>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36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F605DA-FB85-AE40-BBF7-161C75C2DBD8}"/>
              </a:ext>
            </a:extLst>
          </p:cNvPr>
          <p:cNvSpPr/>
          <p:nvPr/>
        </p:nvSpPr>
        <p:spPr>
          <a:xfrm>
            <a:off x="457198" y="2752557"/>
            <a:ext cx="11177081" cy="3170099"/>
          </a:xfrm>
          <a:prstGeom prst="rect">
            <a:avLst/>
          </a:prstGeom>
        </p:spPr>
        <p:txBody>
          <a:bodyPr wrap="square">
            <a:spAutoFit/>
          </a:bodyPr>
          <a:lstStyle/>
          <a:p>
            <a:r>
              <a:rPr lang="en-US" sz="2000" i="1" dirty="0"/>
              <a:t>“As my child described it, "I thought Camp XXX was somewhere that everyone would be the same and not judged, but I guess not". That seemed to be my conclusion as well. </a:t>
            </a:r>
            <a:r>
              <a:rPr lang="en-US" sz="2000" b="1" i="1" u="sng" dirty="0"/>
              <a:t>This biggest issue I had as a parent were with the photos posted.</a:t>
            </a:r>
            <a:r>
              <a:rPr lang="en-US" sz="2000" i="1" dirty="0"/>
              <a:t> There were the </a:t>
            </a:r>
            <a:r>
              <a:rPr lang="en-US" sz="2000" b="1" i="1" dirty="0"/>
              <a:t>same kids</a:t>
            </a:r>
            <a:r>
              <a:rPr lang="en-US" sz="2000" i="1" dirty="0"/>
              <a:t> time, after time, after time. Many parents I spoke with felt the same way. I asked my child when they got back about being in pictures, she said she was in a lot of them, but they didn't use them. Which could be understandable, if I didn't see the SAME KIDS IN EVERY PICTURE EVERY DAY!!! </a:t>
            </a:r>
            <a:r>
              <a:rPr lang="en-US" sz="2000" b="1" i="1" dirty="0"/>
              <a:t>It was very telling who were in the "in" crowd and who was not</a:t>
            </a:r>
            <a:r>
              <a:rPr lang="en-US" sz="2000" i="1" dirty="0"/>
              <a:t> just from the pictures. Not every kid can be popular, completely understand that, but for goodness sake, let them be in the posted pictures!! </a:t>
            </a:r>
            <a:r>
              <a:rPr lang="en-US" sz="2000" b="1" i="1" u="sng" dirty="0"/>
              <a:t>This will all be weighed into our decision to attend next year.”</a:t>
            </a:r>
          </a:p>
        </p:txBody>
      </p:sp>
      <p:sp>
        <p:nvSpPr>
          <p:cNvPr id="3" name="TextBox 2">
            <a:extLst>
              <a:ext uri="{FF2B5EF4-FFF2-40B4-BE49-F238E27FC236}">
                <a16:creationId xmlns:a16="http://schemas.microsoft.com/office/drawing/2014/main" id="{4E149AB6-BA2B-B44D-981E-90C0AD29A73A}"/>
              </a:ext>
            </a:extLst>
          </p:cNvPr>
          <p:cNvSpPr txBox="1"/>
          <p:nvPr/>
        </p:nvSpPr>
        <p:spPr>
          <a:xfrm>
            <a:off x="457197" y="1135857"/>
            <a:ext cx="11177081" cy="1323439"/>
          </a:xfrm>
          <a:prstGeom prst="rect">
            <a:avLst/>
          </a:prstGeom>
          <a:noFill/>
        </p:spPr>
        <p:txBody>
          <a:bodyPr wrap="square" rtlCol="0">
            <a:spAutoFit/>
          </a:bodyPr>
          <a:lstStyle/>
          <a:p>
            <a:pPr lvl="0"/>
            <a:r>
              <a:rPr lang="en-US" sz="2000" i="1" dirty="0">
                <a:solidFill>
                  <a:prstClr val="white"/>
                </a:solidFill>
              </a:rPr>
              <a:t>“He enjoyed hanging out with friends but for $5,500 for a month this camp should be offering more. When he tells what he did mostly it was prayers, cards, frisbee and hanging with friends. </a:t>
            </a:r>
            <a:r>
              <a:rPr lang="en-US" sz="2000" b="1" i="1" u="sng" dirty="0">
                <a:solidFill>
                  <a:prstClr val="white"/>
                </a:solidFill>
              </a:rPr>
              <a:t>I thought the pictures were limited in what they showed, but it turns out they didn't do much and the pictures reflected that.</a:t>
            </a:r>
            <a:r>
              <a:rPr lang="en-US" sz="2000" i="1" dirty="0">
                <a:solidFill>
                  <a:prstClr val="white"/>
                </a:solidFill>
              </a:rPr>
              <a:t> Very disappointed.”</a:t>
            </a:r>
          </a:p>
        </p:txBody>
      </p:sp>
      <p:sp>
        <p:nvSpPr>
          <p:cNvPr id="5" name="Slide Number Placeholder 4">
            <a:extLst>
              <a:ext uri="{FF2B5EF4-FFF2-40B4-BE49-F238E27FC236}">
                <a16:creationId xmlns:a16="http://schemas.microsoft.com/office/drawing/2014/main" id="{23478F4F-5807-4745-9D09-D1A82DB47410}"/>
              </a:ext>
            </a:extLst>
          </p:cNvPr>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113093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1A7F-D532-DF4E-A8EF-10A1B5FC5AC5}"/>
              </a:ext>
            </a:extLst>
          </p:cNvPr>
          <p:cNvSpPr>
            <a:spLocks noGrp="1"/>
          </p:cNvSpPr>
          <p:nvPr>
            <p:ph type="title"/>
          </p:nvPr>
        </p:nvSpPr>
        <p:spPr/>
        <p:txBody>
          <a:bodyPr/>
          <a:lstStyle/>
          <a:p>
            <a:r>
              <a:rPr lang="en-US" b="1" dirty="0"/>
              <a:t>IV. Getting to “5”s</a:t>
            </a:r>
          </a:p>
        </p:txBody>
      </p:sp>
      <p:sp>
        <p:nvSpPr>
          <p:cNvPr id="3" name="Text Placeholder 2">
            <a:extLst>
              <a:ext uri="{FF2B5EF4-FFF2-40B4-BE49-F238E27FC236}">
                <a16:creationId xmlns:a16="http://schemas.microsoft.com/office/drawing/2014/main" id="{BF0C1174-ADB7-664B-8F2D-E439D8E613BE}"/>
              </a:ext>
            </a:extLst>
          </p:cNvPr>
          <p:cNvSpPr>
            <a:spLocks noGrp="1"/>
          </p:cNvSpPr>
          <p:nvPr>
            <p:ph type="body" idx="1"/>
          </p:nvPr>
        </p:nvSpPr>
        <p:spPr>
          <a:xfrm>
            <a:off x="1154955" y="4777381"/>
            <a:ext cx="8825658" cy="1201938"/>
          </a:xfrm>
        </p:spPr>
        <p:txBody>
          <a:bodyPr>
            <a:noAutofit/>
          </a:bodyPr>
          <a:lstStyle/>
          <a:p>
            <a:r>
              <a:rPr lang="en-US" sz="3200" cap="none" dirty="0"/>
              <a:t>Real-world experience</a:t>
            </a:r>
          </a:p>
        </p:txBody>
      </p:sp>
      <p:sp>
        <p:nvSpPr>
          <p:cNvPr id="5" name="Slide Number Placeholder 4">
            <a:extLst>
              <a:ext uri="{FF2B5EF4-FFF2-40B4-BE49-F238E27FC236}">
                <a16:creationId xmlns:a16="http://schemas.microsoft.com/office/drawing/2014/main" id="{044CD8F8-368E-8D49-9C6A-2B2D444770A2}"/>
              </a:ext>
            </a:extLst>
          </p:cNvPr>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793142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92D5-B014-6A4A-8817-70DACB64CA12}"/>
              </a:ext>
            </a:extLst>
          </p:cNvPr>
          <p:cNvSpPr>
            <a:spLocks noGrp="1"/>
          </p:cNvSpPr>
          <p:nvPr>
            <p:ph type="title"/>
          </p:nvPr>
        </p:nvSpPr>
        <p:spPr>
          <a:xfrm>
            <a:off x="262647" y="452718"/>
            <a:ext cx="9788187" cy="647799"/>
          </a:xfrm>
        </p:spPr>
        <p:txBody>
          <a:bodyPr/>
          <a:lstStyle/>
          <a:p>
            <a:r>
              <a:rPr lang="en-US" b="1" dirty="0"/>
              <a:t>P.E.P.</a:t>
            </a:r>
          </a:p>
        </p:txBody>
      </p:sp>
      <p:sp>
        <p:nvSpPr>
          <p:cNvPr id="3" name="Content Placeholder 2">
            <a:extLst>
              <a:ext uri="{FF2B5EF4-FFF2-40B4-BE49-F238E27FC236}">
                <a16:creationId xmlns:a16="http://schemas.microsoft.com/office/drawing/2014/main" id="{E121AA77-240D-E549-9E22-6CD1EC9E5AF7}"/>
              </a:ext>
            </a:extLst>
          </p:cNvPr>
          <p:cNvSpPr>
            <a:spLocks noGrp="1"/>
          </p:cNvSpPr>
          <p:nvPr>
            <p:ph idx="1"/>
          </p:nvPr>
        </p:nvSpPr>
        <p:spPr>
          <a:xfrm>
            <a:off x="486384" y="1371982"/>
            <a:ext cx="10826884" cy="5145550"/>
          </a:xfrm>
        </p:spPr>
        <p:txBody>
          <a:bodyPr>
            <a:noAutofit/>
          </a:bodyPr>
          <a:lstStyle/>
          <a:p>
            <a:r>
              <a:rPr lang="en-US" sz="2400" dirty="0"/>
              <a:t>We’ve invited our camp professionals to discuss their approaches to the four specific components of camp communication that we just summarized. In particular, we asked them to consider 3 variables which we summarize as </a:t>
            </a:r>
            <a:r>
              <a:rPr lang="en-US" sz="2400" b="1" dirty="0"/>
              <a:t>P.E.P.</a:t>
            </a:r>
            <a:r>
              <a:rPr lang="en-US" sz="2400" dirty="0"/>
              <a:t>:</a:t>
            </a:r>
          </a:p>
          <a:p>
            <a:pPr marL="0" indent="0">
              <a:buNone/>
            </a:pPr>
            <a:endParaRPr lang="en-US" sz="2400" dirty="0"/>
          </a:p>
        </p:txBody>
      </p:sp>
      <p:sp>
        <p:nvSpPr>
          <p:cNvPr id="4" name="TextBox 3">
            <a:extLst>
              <a:ext uri="{FF2B5EF4-FFF2-40B4-BE49-F238E27FC236}">
                <a16:creationId xmlns:a16="http://schemas.microsoft.com/office/drawing/2014/main" id="{EA41A408-F439-E44B-827D-22C3930713C6}"/>
              </a:ext>
            </a:extLst>
          </p:cNvPr>
          <p:cNvSpPr txBox="1"/>
          <p:nvPr/>
        </p:nvSpPr>
        <p:spPr>
          <a:xfrm>
            <a:off x="664369" y="3278984"/>
            <a:ext cx="10648899" cy="3118803"/>
          </a:xfrm>
          <a:prstGeom prst="rect">
            <a:avLst/>
          </a:prstGeom>
          <a:noFill/>
        </p:spPr>
        <p:txBody>
          <a:bodyPr wrap="square" rtlCol="0">
            <a:spAutoFit/>
          </a:bodyPr>
          <a:lstStyle/>
          <a:p>
            <a:pPr lvl="0">
              <a:spcBef>
                <a:spcPts val="1000"/>
              </a:spcBef>
              <a:buClr>
                <a:srgbClr val="1E5155">
                  <a:lumMod val="40000"/>
                  <a:lumOff val="60000"/>
                </a:srgbClr>
              </a:buClr>
              <a:buSzPct val="80000"/>
            </a:pPr>
            <a:r>
              <a:rPr lang="en-US" sz="2800" b="1" dirty="0">
                <a:solidFill>
                  <a:prstClr val="white"/>
                </a:solidFill>
                <a:ea typeface="+mj-ea"/>
                <a:cs typeface="+mj-cs"/>
              </a:rPr>
              <a:t>P</a:t>
            </a:r>
            <a:r>
              <a:rPr lang="en-US" sz="2800" dirty="0">
                <a:solidFill>
                  <a:prstClr val="white"/>
                </a:solidFill>
                <a:ea typeface="+mj-ea"/>
                <a:cs typeface="+mj-cs"/>
              </a:rPr>
              <a:t>eople:</a:t>
            </a:r>
            <a:r>
              <a:rPr lang="en-US" sz="2400" dirty="0">
                <a:solidFill>
                  <a:prstClr val="white"/>
                </a:solidFill>
                <a:ea typeface="+mj-ea"/>
                <a:cs typeface="+mj-cs"/>
              </a:rPr>
              <a:t> </a:t>
            </a:r>
            <a:r>
              <a:rPr lang="en-US" sz="2400" i="1" dirty="0">
                <a:solidFill>
                  <a:prstClr val="white"/>
                </a:solidFill>
                <a:ea typeface="+mj-ea"/>
                <a:cs typeface="+mj-cs"/>
              </a:rPr>
              <a:t>Who’s</a:t>
            </a:r>
            <a:r>
              <a:rPr lang="en-US" sz="2400" dirty="0">
                <a:solidFill>
                  <a:prstClr val="white"/>
                </a:solidFill>
                <a:ea typeface="+mj-ea"/>
                <a:cs typeface="+mj-cs"/>
              </a:rPr>
              <a:t> responsible and accountable; during which sessions; who if anyone is backing them up? </a:t>
            </a:r>
          </a:p>
          <a:p>
            <a:pPr lvl="0">
              <a:spcBef>
                <a:spcPts val="1000"/>
              </a:spcBef>
              <a:buClr>
                <a:srgbClr val="1E5155">
                  <a:lumMod val="40000"/>
                  <a:lumOff val="60000"/>
                </a:srgbClr>
              </a:buClr>
              <a:buSzPct val="80000"/>
            </a:pPr>
            <a:r>
              <a:rPr lang="en-US" sz="2800" b="1" dirty="0">
                <a:solidFill>
                  <a:prstClr val="white"/>
                </a:solidFill>
                <a:ea typeface="+mj-ea"/>
                <a:cs typeface="+mj-cs"/>
              </a:rPr>
              <a:t>E</a:t>
            </a:r>
            <a:r>
              <a:rPr lang="en-US" sz="2800" dirty="0">
                <a:solidFill>
                  <a:prstClr val="white"/>
                </a:solidFill>
                <a:ea typeface="+mj-ea"/>
                <a:cs typeface="+mj-cs"/>
              </a:rPr>
              <a:t>xpectations:</a:t>
            </a:r>
            <a:r>
              <a:rPr lang="en-US" sz="2400" dirty="0">
                <a:solidFill>
                  <a:prstClr val="white"/>
                </a:solidFill>
                <a:ea typeface="+mj-ea"/>
                <a:cs typeface="+mj-cs"/>
              </a:rPr>
              <a:t> Finding the balance between camp’s capabilities and parents’ needs/wants and how they’re communicating that to parents.</a:t>
            </a:r>
          </a:p>
          <a:p>
            <a:pPr lvl="0">
              <a:spcBef>
                <a:spcPts val="1000"/>
              </a:spcBef>
              <a:buClr>
                <a:srgbClr val="1E5155">
                  <a:lumMod val="40000"/>
                  <a:lumOff val="60000"/>
                </a:srgbClr>
              </a:buClr>
              <a:buSzPct val="80000"/>
            </a:pPr>
            <a:r>
              <a:rPr lang="en-US" sz="2800" b="1" dirty="0">
                <a:solidFill>
                  <a:prstClr val="white"/>
                </a:solidFill>
                <a:ea typeface="+mj-ea"/>
                <a:cs typeface="+mj-cs"/>
              </a:rPr>
              <a:t>P</a:t>
            </a:r>
            <a:r>
              <a:rPr lang="en-US" sz="2800" dirty="0">
                <a:solidFill>
                  <a:prstClr val="white"/>
                </a:solidFill>
                <a:ea typeface="+mj-ea"/>
                <a:cs typeface="+mj-cs"/>
              </a:rPr>
              <a:t>rocess/Protocols: </a:t>
            </a:r>
            <a:r>
              <a:rPr lang="en-US" sz="2400" dirty="0">
                <a:solidFill>
                  <a:prstClr val="white"/>
                </a:solidFill>
                <a:ea typeface="+mj-ea"/>
                <a:cs typeface="+mj-cs"/>
              </a:rPr>
              <a:t>Exactly how they’re making this happen...the methods, the vehicles, the schedule, etc.</a:t>
            </a:r>
          </a:p>
        </p:txBody>
      </p:sp>
      <p:sp>
        <p:nvSpPr>
          <p:cNvPr id="6" name="Slide Number Placeholder 5">
            <a:extLst>
              <a:ext uri="{FF2B5EF4-FFF2-40B4-BE49-F238E27FC236}">
                <a16:creationId xmlns:a16="http://schemas.microsoft.com/office/drawing/2014/main" id="{ED599974-DC30-144F-9AF7-A09E97ABE90C}"/>
              </a:ext>
            </a:extLst>
          </p:cNvPr>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249202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9BE905-103A-B845-B59D-57965882A66D}"/>
              </a:ext>
            </a:extLst>
          </p:cNvPr>
          <p:cNvSpPr/>
          <p:nvPr/>
        </p:nvSpPr>
        <p:spPr>
          <a:xfrm>
            <a:off x="1955261" y="1286760"/>
            <a:ext cx="7500025" cy="830997"/>
          </a:xfrm>
          <a:prstGeom prst="rect">
            <a:avLst/>
          </a:prstGeom>
        </p:spPr>
        <p:txBody>
          <a:bodyPr wrap="square">
            <a:spAutoFit/>
          </a:bodyPr>
          <a:lstStyle/>
          <a:p>
            <a:r>
              <a:rPr lang="en-US" sz="2400" b="1" dirty="0" err="1"/>
              <a:t>Maryn</a:t>
            </a:r>
            <a:r>
              <a:rPr lang="en-US" sz="2400" b="1" dirty="0"/>
              <a:t> Gordon</a:t>
            </a:r>
            <a:br>
              <a:rPr lang="en-US" sz="2400" b="1" dirty="0"/>
            </a:br>
            <a:r>
              <a:rPr lang="en-US" sz="2400" b="1" dirty="0"/>
              <a:t>Assistant Director, Camp Daisy and Harry Stein</a:t>
            </a:r>
          </a:p>
        </p:txBody>
      </p:sp>
      <p:sp>
        <p:nvSpPr>
          <p:cNvPr id="3" name="Rectangle 2">
            <a:extLst>
              <a:ext uri="{FF2B5EF4-FFF2-40B4-BE49-F238E27FC236}">
                <a16:creationId xmlns:a16="http://schemas.microsoft.com/office/drawing/2014/main" id="{FC8D94B3-29C3-CE4B-9D88-5D8049FD8B23}"/>
              </a:ext>
            </a:extLst>
          </p:cNvPr>
          <p:cNvSpPr/>
          <p:nvPr/>
        </p:nvSpPr>
        <p:spPr>
          <a:xfrm>
            <a:off x="1809357" y="3449102"/>
            <a:ext cx="6789906" cy="830997"/>
          </a:xfrm>
          <a:prstGeom prst="rect">
            <a:avLst/>
          </a:prstGeom>
        </p:spPr>
        <p:txBody>
          <a:bodyPr wrap="square">
            <a:spAutoFit/>
          </a:bodyPr>
          <a:lstStyle/>
          <a:p>
            <a:r>
              <a:rPr lang="en-US" sz="2400" b="1" dirty="0"/>
              <a:t>Anna </a:t>
            </a:r>
            <a:r>
              <a:rPr lang="en-US" sz="2400" b="1" dirty="0" err="1"/>
              <a:t>Blumenfeld</a:t>
            </a:r>
            <a:r>
              <a:rPr lang="en-US" sz="2400" b="1" dirty="0"/>
              <a:t> Herman</a:t>
            </a:r>
          </a:p>
          <a:p>
            <a:r>
              <a:rPr lang="en-US" sz="2400" b="1" dirty="0"/>
              <a:t>Camp Director URJ Henry S. Jacobs Camp</a:t>
            </a:r>
          </a:p>
        </p:txBody>
      </p:sp>
      <p:sp>
        <p:nvSpPr>
          <p:cNvPr id="4" name="Rectangle 3">
            <a:extLst>
              <a:ext uri="{FF2B5EF4-FFF2-40B4-BE49-F238E27FC236}">
                <a16:creationId xmlns:a16="http://schemas.microsoft.com/office/drawing/2014/main" id="{A17C38E5-58E6-A34B-B9C6-64663387E7C4}"/>
              </a:ext>
            </a:extLst>
          </p:cNvPr>
          <p:cNvSpPr/>
          <p:nvPr/>
        </p:nvSpPr>
        <p:spPr>
          <a:xfrm>
            <a:off x="1955262" y="5333606"/>
            <a:ext cx="6789906" cy="830997"/>
          </a:xfrm>
          <a:prstGeom prst="rect">
            <a:avLst/>
          </a:prstGeom>
        </p:spPr>
        <p:txBody>
          <a:bodyPr wrap="square">
            <a:spAutoFit/>
          </a:bodyPr>
          <a:lstStyle/>
          <a:p>
            <a:r>
              <a:rPr lang="en-US" sz="2400" b="1" dirty="0"/>
              <a:t>Josh </a:t>
            </a:r>
            <a:r>
              <a:rPr lang="en-US" sz="2400" b="1" dirty="0" err="1"/>
              <a:t>Steinharter</a:t>
            </a:r>
            <a:endParaRPr lang="en-US" sz="2400" b="1" dirty="0"/>
          </a:p>
          <a:p>
            <a:r>
              <a:rPr lang="en-US" sz="2400" b="1" dirty="0"/>
              <a:t>Director, JCC Maccabi Sports Camp</a:t>
            </a:r>
          </a:p>
        </p:txBody>
      </p:sp>
      <p:pic>
        <p:nvPicPr>
          <p:cNvPr id="5" name="Picture 4">
            <a:extLst>
              <a:ext uri="{FF2B5EF4-FFF2-40B4-BE49-F238E27FC236}">
                <a16:creationId xmlns:a16="http://schemas.microsoft.com/office/drawing/2014/main" id="{58760B7E-3CA0-3649-86E4-C3D2989F8BC7}"/>
              </a:ext>
            </a:extLst>
          </p:cNvPr>
          <p:cNvPicPr>
            <a:picLocks noChangeAspect="1"/>
          </p:cNvPicPr>
          <p:nvPr/>
        </p:nvPicPr>
        <p:blipFill>
          <a:blip r:embed="rId2" cstate="print"/>
          <a:stretch>
            <a:fillRect/>
          </a:stretch>
        </p:blipFill>
        <p:spPr>
          <a:xfrm>
            <a:off x="1955262" y="258497"/>
            <a:ext cx="2499160" cy="925615"/>
          </a:xfrm>
          <a:prstGeom prst="rect">
            <a:avLst/>
          </a:prstGeom>
        </p:spPr>
      </p:pic>
      <p:pic>
        <p:nvPicPr>
          <p:cNvPr id="6" name="Picture 5">
            <a:extLst>
              <a:ext uri="{FF2B5EF4-FFF2-40B4-BE49-F238E27FC236}">
                <a16:creationId xmlns:a16="http://schemas.microsoft.com/office/drawing/2014/main" id="{B356AE15-FDBB-C840-B902-FC70A46E9688}"/>
              </a:ext>
            </a:extLst>
          </p:cNvPr>
          <p:cNvPicPr>
            <a:picLocks noChangeAspect="1"/>
          </p:cNvPicPr>
          <p:nvPr/>
        </p:nvPicPr>
        <p:blipFill>
          <a:blip r:embed="rId3" cstate="print"/>
          <a:stretch>
            <a:fillRect/>
          </a:stretch>
        </p:blipFill>
        <p:spPr>
          <a:xfrm>
            <a:off x="1955261" y="2473418"/>
            <a:ext cx="2217894" cy="878286"/>
          </a:xfrm>
          <a:prstGeom prst="rect">
            <a:avLst/>
          </a:prstGeom>
        </p:spPr>
      </p:pic>
      <p:pic>
        <p:nvPicPr>
          <p:cNvPr id="7" name="Picture 6">
            <a:extLst>
              <a:ext uri="{FF2B5EF4-FFF2-40B4-BE49-F238E27FC236}">
                <a16:creationId xmlns:a16="http://schemas.microsoft.com/office/drawing/2014/main" id="{2F7D4DAB-96E6-EE4D-9542-383B05040A65}"/>
              </a:ext>
            </a:extLst>
          </p:cNvPr>
          <p:cNvPicPr>
            <a:picLocks noChangeAspect="1"/>
          </p:cNvPicPr>
          <p:nvPr/>
        </p:nvPicPr>
        <p:blipFill>
          <a:blip r:embed="rId4" cstate="print"/>
          <a:stretch>
            <a:fillRect/>
          </a:stretch>
        </p:blipFill>
        <p:spPr>
          <a:xfrm>
            <a:off x="1955261" y="4674067"/>
            <a:ext cx="2295728" cy="654996"/>
          </a:xfrm>
          <a:prstGeom prst="rect">
            <a:avLst/>
          </a:prstGeom>
        </p:spPr>
      </p:pic>
      <p:sp>
        <p:nvSpPr>
          <p:cNvPr id="9" name="Slide Number Placeholder 8">
            <a:extLst>
              <a:ext uri="{FF2B5EF4-FFF2-40B4-BE49-F238E27FC236}">
                <a16:creationId xmlns:a16="http://schemas.microsoft.com/office/drawing/2014/main" id="{7D2CF62A-C782-9A4D-A75D-DFC73BF9D796}"/>
              </a:ext>
            </a:extLst>
          </p:cNvPr>
          <p:cNvSpPr>
            <a:spLocks noGrp="1"/>
          </p:cNvSpPr>
          <p:nvPr>
            <p:ph type="sldNum" sz="quarter" idx="12"/>
          </p:nvPr>
        </p:nvSpPr>
        <p:spPr/>
        <p:txBody>
          <a:bodyPr/>
          <a:lstStyle/>
          <a:p>
            <a:fld id="{D57F1E4F-1CFF-5643-939E-02111984F565}" type="slidenum">
              <a:rPr lang="en-US" smtClean="0"/>
              <a:t>23</a:t>
            </a:fld>
            <a:endParaRPr lang="en-US" dirty="0"/>
          </a:p>
        </p:txBody>
      </p:sp>
      <p:sp>
        <p:nvSpPr>
          <p:cNvPr id="10" name="Rectangle 9">
            <a:extLst>
              <a:ext uri="{FF2B5EF4-FFF2-40B4-BE49-F238E27FC236}">
                <a16:creationId xmlns:a16="http://schemas.microsoft.com/office/drawing/2014/main" id="{5EF86191-C626-5B42-8535-AED88E98163B}"/>
              </a:ext>
            </a:extLst>
          </p:cNvPr>
          <p:cNvSpPr/>
          <p:nvPr/>
        </p:nvSpPr>
        <p:spPr>
          <a:xfrm>
            <a:off x="1208043" y="158044"/>
            <a:ext cx="7992533" cy="2083854"/>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E06C1B-437D-E442-B481-1FEB64823402}"/>
              </a:ext>
            </a:extLst>
          </p:cNvPr>
          <p:cNvSpPr/>
          <p:nvPr/>
        </p:nvSpPr>
        <p:spPr>
          <a:xfrm>
            <a:off x="1208043" y="2410177"/>
            <a:ext cx="7992533" cy="2003779"/>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895ADC-B61F-954B-AD60-16EC8EE4A3C4}"/>
              </a:ext>
            </a:extLst>
          </p:cNvPr>
          <p:cNvSpPr/>
          <p:nvPr/>
        </p:nvSpPr>
        <p:spPr>
          <a:xfrm>
            <a:off x="1208043" y="4658324"/>
            <a:ext cx="7992533" cy="1877943"/>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4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1A7F-D532-DF4E-A8EF-10A1B5FC5AC5}"/>
              </a:ext>
            </a:extLst>
          </p:cNvPr>
          <p:cNvSpPr>
            <a:spLocks noGrp="1"/>
          </p:cNvSpPr>
          <p:nvPr>
            <p:ph type="title"/>
          </p:nvPr>
        </p:nvSpPr>
        <p:spPr/>
        <p:txBody>
          <a:bodyPr/>
          <a:lstStyle/>
          <a:p>
            <a:r>
              <a:rPr lang="en-US" sz="4800" b="1" dirty="0"/>
              <a:t>I. Perspective </a:t>
            </a:r>
          </a:p>
        </p:txBody>
      </p:sp>
      <p:sp>
        <p:nvSpPr>
          <p:cNvPr id="3" name="Text Placeholder 2">
            <a:extLst>
              <a:ext uri="{FF2B5EF4-FFF2-40B4-BE49-F238E27FC236}">
                <a16:creationId xmlns:a16="http://schemas.microsoft.com/office/drawing/2014/main" id="{BF0C1174-ADB7-664B-8F2D-E439D8E613BE}"/>
              </a:ext>
            </a:extLst>
          </p:cNvPr>
          <p:cNvSpPr>
            <a:spLocks noGrp="1"/>
          </p:cNvSpPr>
          <p:nvPr>
            <p:ph type="body" idx="1"/>
          </p:nvPr>
        </p:nvSpPr>
        <p:spPr>
          <a:xfrm>
            <a:off x="1154954" y="4777381"/>
            <a:ext cx="9639251" cy="860400"/>
          </a:xfrm>
        </p:spPr>
        <p:txBody>
          <a:bodyPr>
            <a:noAutofit/>
          </a:bodyPr>
          <a:lstStyle/>
          <a:p>
            <a:r>
              <a:rPr lang="en-US" sz="3200" cap="none" dirty="0"/>
              <a:t>To be sure, a challenging area for all camps</a:t>
            </a:r>
          </a:p>
        </p:txBody>
      </p:sp>
      <p:sp>
        <p:nvSpPr>
          <p:cNvPr id="5" name="Slide Number Placeholder 4">
            <a:extLst>
              <a:ext uri="{FF2B5EF4-FFF2-40B4-BE49-F238E27FC236}">
                <a16:creationId xmlns:a16="http://schemas.microsoft.com/office/drawing/2014/main" id="{E13E4D94-6BA6-E845-B274-C9AEF822D3BD}"/>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1644111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D5ADD-FE47-5546-9395-DBD213397238}"/>
              </a:ext>
            </a:extLst>
          </p:cNvPr>
          <p:cNvSpPr>
            <a:spLocks noGrp="1"/>
          </p:cNvSpPr>
          <p:nvPr>
            <p:ph type="title"/>
          </p:nvPr>
        </p:nvSpPr>
        <p:spPr>
          <a:xfrm>
            <a:off x="646111" y="452718"/>
            <a:ext cx="9404723" cy="804582"/>
          </a:xfrm>
        </p:spPr>
        <p:txBody>
          <a:bodyPr/>
          <a:lstStyle/>
          <a:p>
            <a:br>
              <a:rPr lang="en-US" b="1" dirty="0"/>
            </a:br>
            <a:br>
              <a:rPr lang="en-US" dirty="0"/>
            </a:br>
            <a:br>
              <a:rPr lang="en-US" b="1" i="1" dirty="0"/>
            </a:br>
            <a:br>
              <a:rPr lang="en-US" dirty="0"/>
            </a:br>
            <a:endParaRPr lang="en-US" dirty="0"/>
          </a:p>
        </p:txBody>
      </p:sp>
      <p:sp>
        <p:nvSpPr>
          <p:cNvPr id="6" name="Content Placeholder 5">
            <a:extLst>
              <a:ext uri="{FF2B5EF4-FFF2-40B4-BE49-F238E27FC236}">
                <a16:creationId xmlns:a16="http://schemas.microsoft.com/office/drawing/2014/main" id="{4DE7AAD8-5768-404D-BABF-CDF7CFCD2C48}"/>
              </a:ext>
            </a:extLst>
          </p:cNvPr>
          <p:cNvSpPr>
            <a:spLocks noGrp="1"/>
          </p:cNvSpPr>
          <p:nvPr>
            <p:ph idx="1"/>
          </p:nvPr>
        </p:nvSpPr>
        <p:spPr>
          <a:xfrm>
            <a:off x="646111" y="1846285"/>
            <a:ext cx="10978441" cy="3611544"/>
          </a:xfrm>
        </p:spPr>
        <p:txBody>
          <a:bodyPr>
            <a:normAutofit/>
          </a:bodyPr>
          <a:lstStyle/>
          <a:p>
            <a:r>
              <a:rPr lang="en-US" sz="2800" dirty="0"/>
              <a:t>To be clear, the majority of parents are satisfied. Historically however, communication has received lower “5” ratings than any other dimensional summary measure.</a:t>
            </a:r>
          </a:p>
          <a:p>
            <a:r>
              <a:rPr lang="en-US" sz="2800" dirty="0"/>
              <a:t>Relative to other dimensional measures, 2017 also saw communication’s biggest year/year decline in “5”s (-6) and the highest “3/2/1” scores (13%, although that was the same as 2016).</a:t>
            </a:r>
          </a:p>
        </p:txBody>
      </p:sp>
      <p:sp>
        <p:nvSpPr>
          <p:cNvPr id="4" name="Slide Number Placeholder 3">
            <a:extLst>
              <a:ext uri="{FF2B5EF4-FFF2-40B4-BE49-F238E27FC236}">
                <a16:creationId xmlns:a16="http://schemas.microsoft.com/office/drawing/2014/main" id="{8064836B-030D-FF47-A392-31DE2F3BEB01}"/>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337579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3">
                    <a14:imgEffect>
                      <a14:saturation sat="101000"/>
                    </a14:imgEffect>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A4D49-3ABE-884B-A99D-5E32DD7A16E8}"/>
              </a:ext>
            </a:extLst>
          </p:cNvPr>
          <p:cNvSpPr>
            <a:spLocks noGrp="1"/>
          </p:cNvSpPr>
          <p:nvPr>
            <p:ph type="title"/>
          </p:nvPr>
        </p:nvSpPr>
        <p:spPr>
          <a:xfrm>
            <a:off x="646111" y="190062"/>
            <a:ext cx="9404723" cy="704873"/>
          </a:xfrm>
        </p:spPr>
        <p:txBody>
          <a:bodyPr/>
          <a:lstStyle/>
          <a:p>
            <a:r>
              <a:rPr lang="en-US" b="1" dirty="0"/>
              <a:t>CSI Trends: 2011-2017</a:t>
            </a:r>
          </a:p>
        </p:txBody>
      </p:sp>
      <p:graphicFrame>
        <p:nvGraphicFramePr>
          <p:cNvPr id="4" name="Content Placeholder 3">
            <a:extLst>
              <a:ext uri="{FF2B5EF4-FFF2-40B4-BE49-F238E27FC236}">
                <a16:creationId xmlns:a16="http://schemas.microsoft.com/office/drawing/2014/main" id="{B90F62D6-D3B0-7146-A798-29CED5DCCAC0}"/>
              </a:ext>
            </a:extLst>
          </p:cNvPr>
          <p:cNvGraphicFramePr>
            <a:graphicFrameLocks noGrp="1"/>
          </p:cNvGraphicFramePr>
          <p:nvPr>
            <p:ph idx="1"/>
            <p:extLst>
              <p:ext uri="{D42A27DB-BD31-4B8C-83A1-F6EECF244321}">
                <p14:modId xmlns:p14="http://schemas.microsoft.com/office/powerpoint/2010/main" val="4075726275"/>
              </p:ext>
            </p:extLst>
          </p:nvPr>
        </p:nvGraphicFramePr>
        <p:xfrm>
          <a:off x="252920" y="894935"/>
          <a:ext cx="11644008" cy="5700417"/>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2BF49683-652E-4047-9954-DC735AC0421C}"/>
              </a:ext>
            </a:extLst>
          </p:cNvPr>
          <p:cNvSpPr txBox="1"/>
          <p:nvPr/>
        </p:nvSpPr>
        <p:spPr>
          <a:xfrm>
            <a:off x="11498094" y="2266548"/>
            <a:ext cx="515566" cy="338554"/>
          </a:xfrm>
          <a:prstGeom prst="rect">
            <a:avLst/>
          </a:prstGeom>
          <a:noFill/>
        </p:spPr>
        <p:txBody>
          <a:bodyPr wrap="square" rtlCol="0">
            <a:spAutoFit/>
          </a:bodyPr>
          <a:lstStyle/>
          <a:p>
            <a:r>
              <a:rPr lang="en-US" sz="1600" b="1" dirty="0"/>
              <a:t>-3</a:t>
            </a:r>
          </a:p>
        </p:txBody>
      </p:sp>
      <p:sp>
        <p:nvSpPr>
          <p:cNvPr id="5" name="TextBox 4">
            <a:extLst>
              <a:ext uri="{FF2B5EF4-FFF2-40B4-BE49-F238E27FC236}">
                <a16:creationId xmlns:a16="http://schemas.microsoft.com/office/drawing/2014/main" id="{2236E895-A436-C846-A122-D3AFFC26537C}"/>
              </a:ext>
            </a:extLst>
          </p:cNvPr>
          <p:cNvSpPr txBox="1"/>
          <p:nvPr/>
        </p:nvSpPr>
        <p:spPr>
          <a:xfrm>
            <a:off x="11490799" y="3021100"/>
            <a:ext cx="515566" cy="338554"/>
          </a:xfrm>
          <a:prstGeom prst="rect">
            <a:avLst/>
          </a:prstGeom>
          <a:noFill/>
        </p:spPr>
        <p:txBody>
          <a:bodyPr wrap="square" rtlCol="0">
            <a:spAutoFit/>
          </a:bodyPr>
          <a:lstStyle/>
          <a:p>
            <a:r>
              <a:rPr lang="en-US" sz="1600" b="1" dirty="0"/>
              <a:t>-3</a:t>
            </a:r>
          </a:p>
        </p:txBody>
      </p:sp>
      <p:sp>
        <p:nvSpPr>
          <p:cNvPr id="6" name="TextBox 5">
            <a:extLst>
              <a:ext uri="{FF2B5EF4-FFF2-40B4-BE49-F238E27FC236}">
                <a16:creationId xmlns:a16="http://schemas.microsoft.com/office/drawing/2014/main" id="{E588AE16-C5E9-5E47-842E-B525676001F6}"/>
              </a:ext>
            </a:extLst>
          </p:cNvPr>
          <p:cNvSpPr txBox="1"/>
          <p:nvPr/>
        </p:nvSpPr>
        <p:spPr>
          <a:xfrm>
            <a:off x="11510254" y="3477637"/>
            <a:ext cx="515566" cy="338554"/>
          </a:xfrm>
          <a:prstGeom prst="rect">
            <a:avLst/>
          </a:prstGeom>
          <a:noFill/>
        </p:spPr>
        <p:txBody>
          <a:bodyPr wrap="square" rtlCol="0">
            <a:spAutoFit/>
          </a:bodyPr>
          <a:lstStyle/>
          <a:p>
            <a:r>
              <a:rPr lang="en-US" sz="1600" b="1" dirty="0"/>
              <a:t>-5</a:t>
            </a:r>
          </a:p>
        </p:txBody>
      </p:sp>
      <p:sp>
        <p:nvSpPr>
          <p:cNvPr id="7" name="TextBox 6">
            <a:extLst>
              <a:ext uri="{FF2B5EF4-FFF2-40B4-BE49-F238E27FC236}">
                <a16:creationId xmlns:a16="http://schemas.microsoft.com/office/drawing/2014/main" id="{82B3B4FD-06AB-4F4C-AA12-07AA95E2DCCC}"/>
              </a:ext>
            </a:extLst>
          </p:cNvPr>
          <p:cNvSpPr txBox="1"/>
          <p:nvPr/>
        </p:nvSpPr>
        <p:spPr>
          <a:xfrm>
            <a:off x="11498094" y="4244501"/>
            <a:ext cx="515566" cy="338554"/>
          </a:xfrm>
          <a:prstGeom prst="rect">
            <a:avLst/>
          </a:prstGeom>
          <a:noFill/>
        </p:spPr>
        <p:txBody>
          <a:bodyPr wrap="square" rtlCol="0">
            <a:spAutoFit/>
          </a:bodyPr>
          <a:lstStyle/>
          <a:p>
            <a:r>
              <a:rPr lang="en-US" sz="1600" b="1" dirty="0"/>
              <a:t>-5</a:t>
            </a:r>
          </a:p>
        </p:txBody>
      </p:sp>
      <p:sp>
        <p:nvSpPr>
          <p:cNvPr id="8" name="TextBox 7">
            <a:extLst>
              <a:ext uri="{FF2B5EF4-FFF2-40B4-BE49-F238E27FC236}">
                <a16:creationId xmlns:a16="http://schemas.microsoft.com/office/drawing/2014/main" id="{0615C1CF-2E8D-1347-B19A-728AC694BDD0}"/>
              </a:ext>
            </a:extLst>
          </p:cNvPr>
          <p:cNvSpPr txBox="1"/>
          <p:nvPr/>
        </p:nvSpPr>
        <p:spPr>
          <a:xfrm>
            <a:off x="11510254" y="4873643"/>
            <a:ext cx="515566" cy="338554"/>
          </a:xfrm>
          <a:prstGeom prst="rect">
            <a:avLst/>
          </a:prstGeom>
          <a:noFill/>
        </p:spPr>
        <p:txBody>
          <a:bodyPr wrap="square" rtlCol="0">
            <a:spAutoFit/>
          </a:bodyPr>
          <a:lstStyle/>
          <a:p>
            <a:r>
              <a:rPr lang="en-US" sz="1600" b="1" dirty="0"/>
              <a:t>-6</a:t>
            </a:r>
          </a:p>
        </p:txBody>
      </p:sp>
      <p:sp>
        <p:nvSpPr>
          <p:cNvPr id="9" name="TextBox 8">
            <a:extLst>
              <a:ext uri="{FF2B5EF4-FFF2-40B4-BE49-F238E27FC236}">
                <a16:creationId xmlns:a16="http://schemas.microsoft.com/office/drawing/2014/main" id="{25F33379-AB0C-A647-8F9A-6F898F67EF1D}"/>
              </a:ext>
            </a:extLst>
          </p:cNvPr>
          <p:cNvSpPr txBox="1"/>
          <p:nvPr/>
        </p:nvSpPr>
        <p:spPr>
          <a:xfrm>
            <a:off x="11498094" y="2762984"/>
            <a:ext cx="515566" cy="338554"/>
          </a:xfrm>
          <a:prstGeom prst="rect">
            <a:avLst/>
          </a:prstGeom>
          <a:noFill/>
        </p:spPr>
        <p:txBody>
          <a:bodyPr wrap="square" rtlCol="0">
            <a:spAutoFit/>
          </a:bodyPr>
          <a:lstStyle/>
          <a:p>
            <a:r>
              <a:rPr lang="en-US" sz="1600" b="1" dirty="0"/>
              <a:t>-4</a:t>
            </a:r>
          </a:p>
        </p:txBody>
      </p:sp>
      <p:sp>
        <p:nvSpPr>
          <p:cNvPr id="10" name="TextBox 9">
            <a:extLst>
              <a:ext uri="{FF2B5EF4-FFF2-40B4-BE49-F238E27FC236}">
                <a16:creationId xmlns:a16="http://schemas.microsoft.com/office/drawing/2014/main" id="{1EB428B5-F901-6C44-B480-F1844028CA6B}"/>
              </a:ext>
            </a:extLst>
          </p:cNvPr>
          <p:cNvSpPr txBox="1"/>
          <p:nvPr/>
        </p:nvSpPr>
        <p:spPr>
          <a:xfrm>
            <a:off x="758758" y="1079771"/>
            <a:ext cx="875489" cy="646331"/>
          </a:xfrm>
          <a:prstGeom prst="rect">
            <a:avLst/>
          </a:prstGeom>
          <a:noFill/>
        </p:spPr>
        <p:txBody>
          <a:bodyPr wrap="square" rtlCol="0">
            <a:spAutoFit/>
          </a:bodyPr>
          <a:lstStyle/>
          <a:p>
            <a:r>
              <a:rPr lang="en-US" dirty="0"/>
              <a:t>“5”s</a:t>
            </a:r>
          </a:p>
          <a:p>
            <a:endParaRPr lang="en-US" dirty="0"/>
          </a:p>
        </p:txBody>
      </p:sp>
      <p:sp>
        <p:nvSpPr>
          <p:cNvPr id="11" name="Right Arrow 10">
            <a:extLst>
              <a:ext uri="{FF2B5EF4-FFF2-40B4-BE49-F238E27FC236}">
                <a16:creationId xmlns:a16="http://schemas.microsoft.com/office/drawing/2014/main" id="{C8579D1E-CC42-9043-BD4B-594E5D7AEBAD}"/>
              </a:ext>
            </a:extLst>
          </p:cNvPr>
          <p:cNvSpPr/>
          <p:nvPr/>
        </p:nvSpPr>
        <p:spPr>
          <a:xfrm rot="20845406">
            <a:off x="8480137" y="5097276"/>
            <a:ext cx="2491859" cy="542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C16CB0FE-FFCA-3541-A041-535C9C88A75D}"/>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32101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1A7F-D532-DF4E-A8EF-10A1B5FC5AC5}"/>
              </a:ext>
            </a:extLst>
          </p:cNvPr>
          <p:cNvSpPr>
            <a:spLocks noGrp="1"/>
          </p:cNvSpPr>
          <p:nvPr>
            <p:ph type="title"/>
          </p:nvPr>
        </p:nvSpPr>
        <p:spPr/>
        <p:txBody>
          <a:bodyPr/>
          <a:lstStyle/>
          <a:p>
            <a:r>
              <a:rPr lang="en-US" b="1" dirty="0"/>
              <a:t>II. What’s Changing </a:t>
            </a:r>
          </a:p>
        </p:txBody>
      </p:sp>
      <p:sp>
        <p:nvSpPr>
          <p:cNvPr id="3" name="Text Placeholder 2">
            <a:extLst>
              <a:ext uri="{FF2B5EF4-FFF2-40B4-BE49-F238E27FC236}">
                <a16:creationId xmlns:a16="http://schemas.microsoft.com/office/drawing/2014/main" id="{BF0C1174-ADB7-664B-8F2D-E439D8E613BE}"/>
              </a:ext>
            </a:extLst>
          </p:cNvPr>
          <p:cNvSpPr>
            <a:spLocks noGrp="1"/>
          </p:cNvSpPr>
          <p:nvPr>
            <p:ph type="body" idx="1"/>
          </p:nvPr>
        </p:nvSpPr>
        <p:spPr/>
        <p:txBody>
          <a:bodyPr>
            <a:normAutofit/>
          </a:bodyPr>
          <a:lstStyle/>
          <a:p>
            <a:r>
              <a:rPr lang="en-US" sz="3200" cap="none" dirty="0"/>
              <a:t>Are parents becoming more demanding?</a:t>
            </a:r>
          </a:p>
        </p:txBody>
      </p:sp>
      <p:sp>
        <p:nvSpPr>
          <p:cNvPr id="5" name="Slide Number Placeholder 4">
            <a:extLst>
              <a:ext uri="{FF2B5EF4-FFF2-40B4-BE49-F238E27FC236}">
                <a16:creationId xmlns:a16="http://schemas.microsoft.com/office/drawing/2014/main" id="{35CBDCD4-44B0-8146-8C68-3A43FECA06E3}"/>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746691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D5ADD-FE47-5546-9395-DBD213397238}"/>
              </a:ext>
            </a:extLst>
          </p:cNvPr>
          <p:cNvSpPr>
            <a:spLocks noGrp="1"/>
          </p:cNvSpPr>
          <p:nvPr>
            <p:ph type="title"/>
          </p:nvPr>
        </p:nvSpPr>
        <p:spPr>
          <a:xfrm>
            <a:off x="646111" y="452718"/>
            <a:ext cx="9404723" cy="840301"/>
          </a:xfrm>
        </p:spPr>
        <p:txBody>
          <a:bodyPr/>
          <a:lstStyle/>
          <a:p>
            <a:br>
              <a:rPr lang="en-US" dirty="0"/>
            </a:br>
            <a:br>
              <a:rPr lang="en-US" b="1" i="1" dirty="0"/>
            </a:br>
            <a:br>
              <a:rPr lang="en-US" dirty="0"/>
            </a:br>
            <a:endParaRPr lang="en-US" dirty="0"/>
          </a:p>
        </p:txBody>
      </p:sp>
      <p:sp>
        <p:nvSpPr>
          <p:cNvPr id="6" name="Content Placeholder 5">
            <a:extLst>
              <a:ext uri="{FF2B5EF4-FFF2-40B4-BE49-F238E27FC236}">
                <a16:creationId xmlns:a16="http://schemas.microsoft.com/office/drawing/2014/main" id="{4DE7AAD8-5768-404D-BABF-CDF7CFCD2C48}"/>
              </a:ext>
            </a:extLst>
          </p:cNvPr>
          <p:cNvSpPr>
            <a:spLocks noGrp="1"/>
          </p:cNvSpPr>
          <p:nvPr>
            <p:ph idx="1"/>
          </p:nvPr>
        </p:nvSpPr>
        <p:spPr>
          <a:xfrm>
            <a:off x="646111" y="1939149"/>
            <a:ext cx="10978441" cy="3540107"/>
          </a:xfrm>
        </p:spPr>
        <p:txBody>
          <a:bodyPr>
            <a:normAutofit/>
          </a:bodyPr>
          <a:lstStyle/>
          <a:p>
            <a:r>
              <a:rPr lang="en-US" sz="2800" dirty="0"/>
              <a:t>The conventional wisdom is that parents are getting tougher to satisfy due to rising expectations for both communication </a:t>
            </a:r>
            <a:r>
              <a:rPr lang="en-US" sz="2800" b="1" dirty="0"/>
              <a:t>frequency</a:t>
            </a:r>
            <a:r>
              <a:rPr lang="en-US" sz="2800" dirty="0"/>
              <a:t> and </a:t>
            </a:r>
            <a:r>
              <a:rPr lang="en-US" sz="2800" b="1" dirty="0"/>
              <a:t>content</a:t>
            </a:r>
            <a:r>
              <a:rPr lang="en-US" sz="2800" dirty="0"/>
              <a:t>.</a:t>
            </a:r>
          </a:p>
          <a:p>
            <a:r>
              <a:rPr lang="en-US" sz="2800" b="1" dirty="0"/>
              <a:t>It’s content. Not frequency. </a:t>
            </a:r>
            <a:r>
              <a:rPr lang="en-US" sz="2800" dirty="0"/>
              <a:t>Our findings show stability on desired frequency in the past 4 years regarding general camp and child-specific communication at specific time intervals.</a:t>
            </a:r>
          </a:p>
        </p:txBody>
      </p:sp>
      <p:sp>
        <p:nvSpPr>
          <p:cNvPr id="4" name="Slide Number Placeholder 3">
            <a:extLst>
              <a:ext uri="{FF2B5EF4-FFF2-40B4-BE49-F238E27FC236}">
                <a16:creationId xmlns:a16="http://schemas.microsoft.com/office/drawing/2014/main" id="{B79837AC-59F4-164C-BFF5-194DAE44FBD1}"/>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180040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D981A-ED69-E641-B915-350163C49AD5}"/>
              </a:ext>
            </a:extLst>
          </p:cNvPr>
          <p:cNvSpPr>
            <a:spLocks noGrp="1"/>
          </p:cNvSpPr>
          <p:nvPr>
            <p:ph type="title"/>
          </p:nvPr>
        </p:nvSpPr>
        <p:spPr>
          <a:xfrm>
            <a:off x="198638" y="190062"/>
            <a:ext cx="10200230" cy="1400530"/>
          </a:xfrm>
        </p:spPr>
        <p:txBody>
          <a:bodyPr/>
          <a:lstStyle/>
          <a:p>
            <a:r>
              <a:rPr lang="en-US" sz="2600" b="1" dirty="0"/>
              <a:t>“Ideally, how often would you like the camp to be staying in touch and sharing information about your child's camp experience?”</a:t>
            </a:r>
          </a:p>
        </p:txBody>
      </p:sp>
      <p:graphicFrame>
        <p:nvGraphicFramePr>
          <p:cNvPr id="4" name="Content Placeholder 3">
            <a:extLst>
              <a:ext uri="{FF2B5EF4-FFF2-40B4-BE49-F238E27FC236}">
                <a16:creationId xmlns:a16="http://schemas.microsoft.com/office/drawing/2014/main" id="{2E0592D7-932E-5B49-AA45-ECBA14490B62}"/>
              </a:ext>
            </a:extLst>
          </p:cNvPr>
          <p:cNvGraphicFramePr>
            <a:graphicFrameLocks noGrp="1"/>
          </p:cNvGraphicFramePr>
          <p:nvPr>
            <p:ph sz="half" idx="1"/>
            <p:extLst>
              <p:ext uri="{D42A27DB-BD31-4B8C-83A1-F6EECF244321}">
                <p14:modId xmlns:p14="http://schemas.microsoft.com/office/powerpoint/2010/main" val="3877760352"/>
              </p:ext>
            </p:extLst>
          </p:nvPr>
        </p:nvGraphicFramePr>
        <p:xfrm>
          <a:off x="52720" y="1610337"/>
          <a:ext cx="5637959" cy="49651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3">
            <a:extLst>
              <a:ext uri="{FF2B5EF4-FFF2-40B4-BE49-F238E27FC236}">
                <a16:creationId xmlns:a16="http://schemas.microsoft.com/office/drawing/2014/main" id="{79BD3544-3A5F-D745-8D4E-01132FB8F81B}"/>
              </a:ext>
            </a:extLst>
          </p:cNvPr>
          <p:cNvGraphicFramePr>
            <a:graphicFrameLocks noGrp="1"/>
          </p:cNvGraphicFramePr>
          <p:nvPr>
            <p:ph sz="half" idx="2"/>
            <p:extLst>
              <p:ext uri="{D42A27DB-BD31-4B8C-83A1-F6EECF244321}">
                <p14:modId xmlns:p14="http://schemas.microsoft.com/office/powerpoint/2010/main" val="1832126859"/>
              </p:ext>
            </p:extLst>
          </p:nvPr>
        </p:nvGraphicFramePr>
        <p:xfrm>
          <a:off x="6257789" y="1605064"/>
          <a:ext cx="5637960" cy="497083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050841E8-7138-DA43-8DC1-F0E28ACE3E07}"/>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79316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DE7AAD8-5768-404D-BABF-CDF7CFCD2C48}"/>
              </a:ext>
            </a:extLst>
          </p:cNvPr>
          <p:cNvSpPr>
            <a:spLocks noGrp="1"/>
          </p:cNvSpPr>
          <p:nvPr>
            <p:ph idx="1"/>
          </p:nvPr>
        </p:nvSpPr>
        <p:spPr>
          <a:xfrm>
            <a:off x="646111" y="1410512"/>
            <a:ext cx="10978441" cy="4468238"/>
          </a:xfrm>
        </p:spPr>
        <p:txBody>
          <a:bodyPr>
            <a:normAutofit/>
          </a:bodyPr>
          <a:lstStyle/>
          <a:p>
            <a:r>
              <a:rPr lang="en-US" sz="3200" dirty="0"/>
              <a:t>More important, we found that perceptions of communication excellence (“5”s) are </a:t>
            </a:r>
            <a:r>
              <a:rPr lang="en-US" sz="3200" i="1" dirty="0"/>
              <a:t>unrelated </a:t>
            </a:r>
            <a:r>
              <a:rPr lang="en-US" sz="3200" dirty="0"/>
              <a:t>to communication frequency. </a:t>
            </a:r>
          </a:p>
          <a:p>
            <a:r>
              <a:rPr lang="en-US" sz="3200" dirty="0"/>
              <a:t>Specifically, </a:t>
            </a:r>
            <a:r>
              <a:rPr lang="en-US" sz="3200" i="1" dirty="0"/>
              <a:t>frequency</a:t>
            </a:r>
            <a:r>
              <a:rPr lang="en-US" sz="3200" dirty="0"/>
              <a:t> expectations are virtually the same, whether or not parents are satisfied with </a:t>
            </a:r>
            <a:r>
              <a:rPr lang="en-US" sz="3200" i="1" dirty="0"/>
              <a:t>overall</a:t>
            </a:r>
            <a:r>
              <a:rPr lang="en-US" sz="3200" dirty="0"/>
              <a:t> communication.</a:t>
            </a:r>
          </a:p>
        </p:txBody>
      </p:sp>
      <p:sp>
        <p:nvSpPr>
          <p:cNvPr id="3" name="Slide Number Placeholder 2">
            <a:extLst>
              <a:ext uri="{FF2B5EF4-FFF2-40B4-BE49-F238E27FC236}">
                <a16:creationId xmlns:a16="http://schemas.microsoft.com/office/drawing/2014/main" id="{A3443FD8-FBB9-694C-B502-73923DFD1D5A}"/>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7792939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2150</TotalTime>
  <Words>1594</Words>
  <Application>Microsoft Macintosh PowerPoint</Application>
  <PresentationFormat>Widescreen</PresentationFormat>
  <Paragraphs>108</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Times New Roman</vt:lpstr>
      <vt:lpstr>Wingdings 3</vt:lpstr>
      <vt:lpstr>Ion</vt:lpstr>
      <vt:lpstr>Getting a “5” in Parent Communication</vt:lpstr>
      <vt:lpstr>Overview</vt:lpstr>
      <vt:lpstr>I. Perspective </vt:lpstr>
      <vt:lpstr>    </vt:lpstr>
      <vt:lpstr>CSI Trends: 2011-2017</vt:lpstr>
      <vt:lpstr>II. What’s Changing </vt:lpstr>
      <vt:lpstr>   </vt:lpstr>
      <vt:lpstr>“Ideally, how often would you like the camp to be staying in touch and sharing information about your child's camp experience?”</vt:lpstr>
      <vt:lpstr>PowerPoint Presentation</vt:lpstr>
      <vt:lpstr>“Ideally, how often would you like the camp to be staying in touch and sharing information about your child's camp experience?” (by overall rating on communication)</vt:lpstr>
      <vt:lpstr>III. The Core Issues</vt:lpstr>
      <vt:lpstr>   </vt:lpstr>
      <vt:lpstr>PowerPoint Presentation</vt:lpstr>
      <vt:lpstr>No Room for Error</vt:lpstr>
      <vt:lpstr>PowerPoint Presentation</vt:lpstr>
      <vt:lpstr>PowerPoint Presentation</vt:lpstr>
      <vt:lpstr>PowerPoint Presentation</vt:lpstr>
      <vt:lpstr>Use Your Discretion</vt:lpstr>
      <vt:lpstr>PowerPoint Presentation</vt:lpstr>
      <vt:lpstr>PowerPoint Presentation</vt:lpstr>
      <vt:lpstr>PowerPoint Presentation</vt:lpstr>
      <vt:lpstr>IV. Getting to “5”s</vt:lpstr>
      <vt:lpstr>P.E.P.</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Sass</dc:creator>
  <cp:lastModifiedBy>Mark Sass</cp:lastModifiedBy>
  <cp:revision>90</cp:revision>
  <dcterms:created xsi:type="dcterms:W3CDTF">2018-02-04T19:12:01Z</dcterms:created>
  <dcterms:modified xsi:type="dcterms:W3CDTF">2018-03-16T01:08:41Z</dcterms:modified>
</cp:coreProperties>
</file>