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21"/>
  </p:normalViewPr>
  <p:slideViewPr>
    <p:cSldViewPr snapToGrid="0" snapToObjects="1">
      <p:cViewPr varScale="1">
        <p:scale>
          <a:sx n="37" d="100"/>
          <a:sy n="37" d="100"/>
        </p:scale>
        <p:origin x="342" y="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3/18/2020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thebluediamondgallery.com/wooden-tile/l/liability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if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vgsilh.com/image/1040229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EA2D-C126-E24B-91D1-27638E8A4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1506674"/>
            <a:ext cx="10607040" cy="3035808"/>
          </a:xfrm>
        </p:spPr>
        <p:txBody>
          <a:bodyPr/>
          <a:lstStyle/>
          <a:p>
            <a:r>
              <a:rPr lang="en-US" dirty="0"/>
              <a:t>#coronavirus + Camp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B436B-04B3-744D-80E0-9E471E294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673" y="4542482"/>
            <a:ext cx="7891272" cy="10698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IMPACT OF CORONAVIRUS (“CV”) AND OTHER LEGAL ISSUES AROUND SUMMER CAMP SEASON</a:t>
            </a:r>
          </a:p>
          <a:p>
            <a:r>
              <a:rPr lang="en-US" dirty="0"/>
              <a:t>March16, 2020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C5A766-7582-9143-8689-F840ECAF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Worst-case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54D8D-E8EC-094B-9340-BD9384F2C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578608"/>
            <a:ext cx="4730451" cy="35935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Check with insurance company for coverage – special rider?</a:t>
            </a:r>
          </a:p>
          <a:p>
            <a:r>
              <a:rPr lang="en-US" sz="1800"/>
              <a:t>Relationship with local hospitals, supplemental health providers</a:t>
            </a:r>
          </a:p>
          <a:p>
            <a:r>
              <a:rPr lang="en-US" sz="1800"/>
              <a:t>PR</a:t>
            </a:r>
          </a:p>
          <a:p>
            <a:r>
              <a:rPr lang="en-US" sz="1800"/>
              <a:t>Travel arrangements </a:t>
            </a:r>
          </a:p>
          <a:p>
            <a:endParaRPr lang="en-US" sz="1800"/>
          </a:p>
        </p:txBody>
      </p:sp>
      <p:pic>
        <p:nvPicPr>
          <p:cNvPr id="6" name="Picture 5" descr="A sign on a pole&#10;&#10;Description automatically generated">
            <a:extLst>
              <a:ext uri="{FF2B5EF4-FFF2-40B4-BE49-F238E27FC236}">
                <a16:creationId xmlns:a16="http://schemas.microsoft.com/office/drawing/2014/main" id="{658B4043-189B-FA45-8FB8-BDDA73C812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r="17771" b="2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C5A766-7582-9143-8689-F840ECAF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Potential sources of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54D8D-E8EC-094B-9340-BD9384F2C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578608"/>
            <a:ext cx="4730451" cy="35935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Negligence resulting from communication of CV </a:t>
            </a:r>
          </a:p>
          <a:p>
            <a:r>
              <a:rPr lang="en-US" sz="1800" dirty="0"/>
              <a:t>Violation of standard of care/policy</a:t>
            </a:r>
          </a:p>
          <a:p>
            <a:r>
              <a:rPr lang="en-US" sz="1800" dirty="0"/>
              <a:t>Violation of health code/emergency declarations</a:t>
            </a:r>
          </a:p>
          <a:p>
            <a:r>
              <a:rPr lang="en-US" sz="1800" dirty="0"/>
              <a:t>Contractual liability from cancellation of orders/services</a:t>
            </a:r>
          </a:p>
          <a:p>
            <a:r>
              <a:rPr lang="en-US" sz="1800" dirty="0"/>
              <a:t>In loco parentis obligations</a:t>
            </a:r>
          </a:p>
          <a:p>
            <a:endParaRPr lang="en-US" sz="1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wooden table&#10;&#10;Description automatically generated">
            <a:extLst>
              <a:ext uri="{FF2B5EF4-FFF2-40B4-BE49-F238E27FC236}">
                <a16:creationId xmlns:a16="http://schemas.microsoft.com/office/drawing/2014/main" id="{FF031E43-399A-0749-8253-142FB7226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6548" r="22338" b="-1"/>
          <a:stretch/>
        </p:blipFill>
        <p:spPr>
          <a:xfrm>
            <a:off x="5913123" y="10"/>
            <a:ext cx="6278886" cy="685800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113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90F2-9093-8544-A36C-73A0C0F9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584" y="2470685"/>
            <a:ext cx="3763540" cy="8349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72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Questions?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667DB36-E223-3F40-851C-82469620DACF}"/>
              </a:ext>
            </a:extLst>
          </p:cNvPr>
          <p:cNvSpPr txBox="1">
            <a:spLocks/>
          </p:cNvSpPr>
          <p:nvPr/>
        </p:nvSpPr>
        <p:spPr>
          <a:xfrm>
            <a:off x="4636570" y="3965974"/>
            <a:ext cx="7555430" cy="10698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I will gladly answer questions by email, without charge, for any organization who registered for Leaders Assembly</a:t>
            </a:r>
          </a:p>
          <a:p>
            <a:pPr algn="r">
              <a:lnSpc>
                <a:spcPct val="120000"/>
              </a:lnSpc>
            </a:pPr>
            <a:r>
              <a:rPr lang="en-US" dirty="0"/>
              <a:t>828-251-0600 x12          </a:t>
            </a:r>
            <a:r>
              <a:rPr lang="en-US" dirty="0" err="1"/>
              <a:t>bob@dglawpa.com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0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A7EB82-2F8B-5847-B7BB-CCAA9FBE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507" y="1316890"/>
            <a:ext cx="4606394" cy="4224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Thank you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845EFA-AA72-AB4A-9AD2-64316FEE70E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09" y="2295226"/>
            <a:ext cx="4767989" cy="1810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88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A90F2-9093-8544-A36C-73A0C0F9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04" y="2778042"/>
            <a:ext cx="5191759" cy="317049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Robert Deutsch, PA</a:t>
            </a:r>
            <a:b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75 NORTH MARKET STREET</a:t>
            </a:r>
            <a:b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ASHEVILLE, NORTH CAROLINA 28801</a:t>
            </a:r>
            <a:b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828-251-0600 x12          </a:t>
            </a:r>
            <a:r>
              <a:rPr lang="en-US" sz="2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bob@dglawpa.com</a:t>
            </a: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/>
            </a:r>
            <a:b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/>
            </a:r>
            <a:b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E0907-3A5A-0544-8D86-EF125EC307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797" r="-2" b="20295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E89418-BAAF-8846-B30F-75DA946891A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1" y="893431"/>
            <a:ext cx="4577685" cy="173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37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F553-0D32-EC40-AD80-2F54EF75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SHORT TERM (60 days)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3480F-9D52-EC4A-AC9B-05B9F57F1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to know over the next 60 days </a:t>
            </a:r>
          </a:p>
        </p:txBody>
      </p:sp>
    </p:spTree>
    <p:extLst>
      <p:ext uri="{BB962C8B-B14F-4D97-AF65-F5344CB8AC3E}">
        <p14:creationId xmlns:p14="http://schemas.microsoft.com/office/powerpoint/2010/main" val="312598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44D35AF-490D-0A43-BD3A-D9214B129C5B}"/>
              </a:ext>
            </a:extLst>
          </p:cNvPr>
          <p:cNvSpPr txBox="1">
            <a:spLocks/>
          </p:cNvSpPr>
          <p:nvPr/>
        </p:nvSpPr>
        <p:spPr>
          <a:xfrm>
            <a:off x="366206" y="451624"/>
            <a:ext cx="9052560" cy="560348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CV is “novel” dangerous virus: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1400" dirty="0"/>
              <a:t>No vaccine, treatment</a:t>
            </a:r>
          </a:p>
          <a:p>
            <a:pPr lvl="1"/>
            <a:r>
              <a:rPr lang="en-US" sz="1400" dirty="0"/>
              <a:t>Limited experience dealing with these viruses</a:t>
            </a:r>
          </a:p>
          <a:p>
            <a:pPr lvl="1"/>
            <a:r>
              <a:rPr lang="en-US" sz="1400" dirty="0"/>
              <a:t>Transmits easily/highly communicable </a:t>
            </a:r>
          </a:p>
          <a:p>
            <a:pPr lvl="1"/>
            <a:r>
              <a:rPr lang="en-US" sz="1400" dirty="0"/>
              <a:t>Unclear if the summer will make it “go away”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/>
              <a:t>Friday, a Federal National Emergency was declared after most states declared state emergencies: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1400" dirty="0"/>
              <a:t>Enacts the Force of law</a:t>
            </a:r>
          </a:p>
          <a:p>
            <a:pPr lvl="1"/>
            <a:r>
              <a:rPr lang="en-US" sz="1400" dirty="0"/>
              <a:t>Purpose of declarations is to activate authorities and resources not available in non-emergencies</a:t>
            </a:r>
          </a:p>
          <a:p>
            <a:pPr lvl="1"/>
            <a:r>
              <a:rPr lang="en-US" sz="1400" dirty="0"/>
              <a:t>Government has broad authority to regulate conduct, businesses, travel</a:t>
            </a:r>
          </a:p>
          <a:p>
            <a:pPr lvl="1"/>
            <a:r>
              <a:rPr lang="en-US" sz="1400" dirty="0"/>
              <a:t>Scary to camps (might be closed like events), parents, campers, and staff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159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A766-7582-9143-8689-F840ECAF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Contractual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54D8D-E8EC-094B-9340-BD9384F2C8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Camper, staff enrollment agreements re: cancellation provisions</a:t>
            </a:r>
          </a:p>
          <a:p>
            <a:r>
              <a:rPr lang="en-US" dirty="0"/>
              <a:t>vendor agreements re: important dates, force majeure provisions</a:t>
            </a:r>
          </a:p>
          <a:p>
            <a:r>
              <a:rPr lang="en-US" dirty="0"/>
              <a:t>Definition/scope of force majeure provisions </a:t>
            </a:r>
          </a:p>
          <a:p>
            <a:r>
              <a:rPr lang="en-US" dirty="0"/>
              <a:t>Notice periods</a:t>
            </a:r>
          </a:p>
          <a:p>
            <a:r>
              <a:rPr lang="en-US" dirty="0"/>
              <a:t>Mitigation requirements</a:t>
            </a:r>
          </a:p>
          <a:p>
            <a:r>
              <a:rPr lang="en-US" dirty="0"/>
              <a:t>Business relationships – supply chain issues</a:t>
            </a:r>
          </a:p>
          <a:p>
            <a:r>
              <a:rPr lang="en-US" dirty="0"/>
              <a:t>Impossibility</a:t>
            </a:r>
          </a:p>
          <a:p>
            <a:r>
              <a:rPr lang="en-US" dirty="0"/>
              <a:t>Equipment/real property leases – term, options to renew, force majeure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A468C-7E90-C246-BA8D-34ABB4B59C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Loan documents – abatement, interest only</a:t>
            </a:r>
          </a:p>
          <a:p>
            <a:r>
              <a:rPr lang="en-US" dirty="0"/>
              <a:t>Pre-camp/post-camp group contracts – force majeure provisions</a:t>
            </a:r>
          </a:p>
          <a:p>
            <a:r>
              <a:rPr lang="en-US" dirty="0"/>
              <a:t>Insurance policies – business interruption coverage – generally thought that communicable diseases don’t trigger coverage, but how about declarations of national and state emergencies?  Impossibility?</a:t>
            </a:r>
          </a:p>
          <a:p>
            <a:r>
              <a:rPr lang="en-US" dirty="0"/>
              <a:t>Airlines, buses – federal regulation</a:t>
            </a:r>
          </a:p>
          <a:p>
            <a:r>
              <a:rPr lang="en-US" dirty="0"/>
              <a:t>All businesses will have supply chain issues </a:t>
            </a:r>
          </a:p>
          <a:p>
            <a:pPr lvl="1"/>
            <a:r>
              <a:rPr lang="en-US" dirty="0"/>
              <a:t>creative negotiation strategies </a:t>
            </a:r>
          </a:p>
          <a:p>
            <a:pPr lvl="1"/>
            <a:r>
              <a:rPr lang="en-US" dirty="0"/>
              <a:t>credits, postponement, donation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3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A766-7582-9143-8689-F840ECAF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54D8D-E8EC-094B-9340-BD9384F2C8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Staff: </a:t>
            </a:r>
          </a:p>
          <a:p>
            <a:pPr lvl="1"/>
            <a:r>
              <a:rPr lang="en-US" dirty="0"/>
              <a:t>International staff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binding commitments (staff/camp)</a:t>
            </a:r>
          </a:p>
          <a:p>
            <a:pPr lvl="1"/>
            <a:r>
              <a:rPr lang="en-US" dirty="0"/>
              <a:t>Travel/ travel limitations/travel ban/ reduced flights</a:t>
            </a:r>
          </a:p>
          <a:p>
            <a:pPr lvl="1"/>
            <a:r>
              <a:rPr lang="en-US" dirty="0"/>
              <a:t>Early staff arrivals</a:t>
            </a:r>
          </a:p>
          <a:p>
            <a:pPr lvl="1"/>
            <a:r>
              <a:rPr lang="en-US" dirty="0"/>
              <a:t>Testing, affidavits</a:t>
            </a:r>
          </a:p>
          <a:p>
            <a:pPr lvl="1"/>
            <a:r>
              <a:rPr lang="en-US" dirty="0"/>
              <a:t>Immigration: J-1 exchange visas, H1B visas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A468C-7E90-C246-BA8D-34ABB4B59C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Campers: </a:t>
            </a:r>
          </a:p>
          <a:p>
            <a:pPr lvl="1"/>
            <a:r>
              <a:rPr lang="en-US" dirty="0"/>
              <a:t>Cancellations/refunds of tuition</a:t>
            </a:r>
          </a:p>
          <a:p>
            <a:pPr lvl="1"/>
            <a:r>
              <a:rPr lang="en-US" dirty="0"/>
              <a:t>Lines of credit to deal with cash flow issues from refunds</a:t>
            </a:r>
          </a:p>
          <a:p>
            <a:pPr lvl="1"/>
            <a:r>
              <a:rPr lang="en-US" dirty="0"/>
              <a:t>Special arrangements for health factors</a:t>
            </a:r>
          </a:p>
          <a:p>
            <a:pPr lvl="1"/>
            <a:r>
              <a:rPr lang="en-US" dirty="0"/>
              <a:t>Travel issues (see above), charters</a:t>
            </a:r>
          </a:p>
          <a:p>
            <a:pPr lvl="1"/>
            <a:r>
              <a:rPr lang="en-US" dirty="0"/>
              <a:t>Recruiting for 2020</a:t>
            </a:r>
          </a:p>
          <a:p>
            <a:pPr lvl="1"/>
            <a:r>
              <a:rPr lang="en-US" dirty="0"/>
              <a:t>Communications to families </a:t>
            </a:r>
          </a:p>
        </p:txBody>
      </p:sp>
    </p:spTree>
    <p:extLst>
      <p:ext uri="{BB962C8B-B14F-4D97-AF65-F5344CB8AC3E}">
        <p14:creationId xmlns:p14="http://schemas.microsoft.com/office/powerpoint/2010/main" val="378207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8E4A-9B93-674F-8ED7-9CE03808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</a:t>
            </a:r>
            <a:br>
              <a:rPr lang="en-US" dirty="0"/>
            </a:br>
            <a:r>
              <a:rPr lang="en-US" dirty="0"/>
              <a:t>(Summer camp season)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2A052-0F57-F647-AA29-7973C9B87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Camp season takes place, preparations before season begins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2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A766-7582-9143-8689-F840ECAF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54D8D-E8EC-094B-9340-BD9384F2C8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Affidavits of travel for parents</a:t>
            </a:r>
          </a:p>
          <a:p>
            <a:pPr lvl="0"/>
            <a:r>
              <a:rPr lang="en-US" dirty="0"/>
              <a:t>Custodial issues – health care agent</a:t>
            </a:r>
          </a:p>
          <a:p>
            <a:pPr lvl="0"/>
            <a:r>
              <a:rPr lang="en-US" dirty="0"/>
              <a:t>Set up protocols for entrance into camp and at camp</a:t>
            </a:r>
          </a:p>
          <a:p>
            <a:pPr lvl="0"/>
            <a:r>
              <a:rPr lang="en-US" dirty="0"/>
              <a:t>Connect with local health dept and review protocols 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2BF260-4759-D94D-A895-6DA4F6765E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367274" y="1748188"/>
            <a:ext cx="4754562" cy="3361623"/>
          </a:xfrm>
        </p:spPr>
      </p:pic>
    </p:spTree>
    <p:extLst>
      <p:ext uri="{BB962C8B-B14F-4D97-AF65-F5344CB8AC3E}">
        <p14:creationId xmlns:p14="http://schemas.microsoft.com/office/powerpoint/2010/main" val="169351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A766-7582-9143-8689-F840ECAF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Contractual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54D8D-E8EC-094B-9340-BD9384F2C8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Amendment to camper, staff agreement release language – protocol for notice to parents</a:t>
            </a:r>
          </a:p>
          <a:p>
            <a:r>
              <a:rPr lang="en-US" dirty="0"/>
              <a:t>Amendment to force majeure provision in vendor contracts</a:t>
            </a:r>
          </a:p>
          <a:p>
            <a:r>
              <a:rPr lang="en-US" dirty="0"/>
              <a:t>Cancellation or reduction of order provision</a:t>
            </a:r>
          </a:p>
          <a:p>
            <a:r>
              <a:rPr lang="en-US" dirty="0"/>
              <a:t>Travel arrangements for early departure of campers or staff</a:t>
            </a:r>
          </a:p>
          <a:p>
            <a:r>
              <a:rPr lang="en-US" dirty="0"/>
              <a:t>Refund of tuition policy </a:t>
            </a:r>
          </a:p>
          <a:p>
            <a:endParaRPr lang="en-US" dirty="0"/>
          </a:p>
        </p:txBody>
      </p:sp>
      <p:pic>
        <p:nvPicPr>
          <p:cNvPr id="6" name="Content Placeholder 5" descr="Contract">
            <a:extLst>
              <a:ext uri="{FF2B5EF4-FFF2-40B4-BE49-F238E27FC236}">
                <a16:creationId xmlns:a16="http://schemas.microsoft.com/office/drawing/2014/main" id="{ABA8BE5F-0087-194E-95B7-A0920C5A0E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62841" y="2093976"/>
            <a:ext cx="2363724" cy="2363724"/>
          </a:xfrm>
        </p:spPr>
      </p:pic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BA91E43A-616D-2B45-B828-53FBA08F9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15355" y="3424269"/>
            <a:ext cx="2747931" cy="27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387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Rockwell</vt:lpstr>
      <vt:lpstr>Rockwell Condensed</vt:lpstr>
      <vt:lpstr>Rockwell Extra Bold</vt:lpstr>
      <vt:lpstr>Wingdings</vt:lpstr>
      <vt:lpstr>Wood Type</vt:lpstr>
      <vt:lpstr>#coronavirus + Camp</vt:lpstr>
      <vt:lpstr>Robert Deutsch, PA 75 NORTH MARKET STREET ASHEVILLE, NORTH CAROLINA 28801 828-251-0600 x12          bob@dglawpa.com   </vt:lpstr>
      <vt:lpstr> SHORT TERM (60 days) </vt:lpstr>
      <vt:lpstr>PowerPoint Presentation</vt:lpstr>
      <vt:lpstr>Contractual issues</vt:lpstr>
      <vt:lpstr>Personnel issues</vt:lpstr>
      <vt:lpstr>Long Term  (Summer camp season)</vt:lpstr>
      <vt:lpstr>Health considerations</vt:lpstr>
      <vt:lpstr>Contractual Concerns</vt:lpstr>
      <vt:lpstr>Worst-case scenario</vt:lpstr>
      <vt:lpstr>Potential sources of liability</vt:lpstr>
      <vt:lpstr>Questions?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+ Camp</dc:title>
  <dc:creator>Andy Deutsch</dc:creator>
  <cp:lastModifiedBy>Marina Lewin</cp:lastModifiedBy>
  <cp:revision>5</cp:revision>
  <dcterms:created xsi:type="dcterms:W3CDTF">2020-03-16T00:35:38Z</dcterms:created>
  <dcterms:modified xsi:type="dcterms:W3CDTF">2020-03-18T17:04:17Z</dcterms:modified>
</cp:coreProperties>
</file>