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Old Standard TT"/>
      <p:regular r:id="rId21"/>
      <p:bold r:id="rId22"/>
      <p: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OldStandardTT-bold.fntdata"/><Relationship Id="rId10" Type="http://schemas.openxmlformats.org/officeDocument/2006/relationships/slide" Target="slides/slide5.xml"/><Relationship Id="rId21" Type="http://schemas.openxmlformats.org/officeDocument/2006/relationships/font" Target="fonts/OldStandardTT-regular.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ldStandardTT-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gc6f90357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035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0f13332f8_1_2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0f13332f8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70f13332f8_1_2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70f13332f8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c6f90357f_0_4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c6f90357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0f13332f8_0_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0f13332f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c6f90357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c6f90357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c6f90357f_0_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c6f90357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c6f90357f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90357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c6f90357f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6f90357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c6f90357f_0_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6f90357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c6f90357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c6f90357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70f13332f8_1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70f13332f8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0f13332f8_1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0f13332f8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0f13332f8_1_1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0f13332f8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70f13332f8_1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0f13332f8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psychologytoday.com/us/blog/contemporary-psychoanalysis-in-action/201402/disordered-eating-or-eating-disorder-what-s-the" TargetMode="External"/><Relationship Id="rId4" Type="http://schemas.openxmlformats.org/officeDocument/2006/relationships/hyperlink" Target="http://www.nypress.com/news/local-news/how-summer-camp-made-me-who-i-am-JFNP1020180126180129963" TargetMode="External"/><Relationship Id="rId5" Type="http://schemas.openxmlformats.org/officeDocument/2006/relationships/hyperlink" Target="https://www.marieclaire.com/health-fitness/a18730651/body-acceptance-eating-disorder/" TargetMode="External"/><Relationship Id="rId6" Type="http://schemas.openxmlformats.org/officeDocument/2006/relationships/hyperlink" Target="https://www.carolinerothstein.com/wp-content/uploads/How-I-Stopped-Obsessing-Over-Food.pdf" TargetMode="External"/><Relationship Id="rId7" Type="http://schemas.openxmlformats.org/officeDocument/2006/relationships/hyperlink" Target="https://www.intuitiveeating.org/" TargetMode="External"/><Relationship Id="rId8" Type="http://schemas.openxmlformats.org/officeDocument/2006/relationships/hyperlink" Target="https://thebodyisnotanapology.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carolinerothstein.com/" TargetMode="External"/><Relationship Id="rId4" Type="http://schemas.openxmlformats.org/officeDocument/2006/relationships/hyperlink" Target="https://nrpsychotherapy.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3000">
                <a:solidFill>
                  <a:srgbClr val="FFFFFF"/>
                </a:solidFill>
              </a:rPr>
              <a:t>CREATING POSITIVE BODY IMAGE &amp; FOOD CULTURE AT CAMP</a:t>
            </a:r>
            <a:endParaRPr sz="3000">
              <a:solidFill>
                <a:srgbClr val="FFFFFF"/>
              </a:solidFill>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Caroline Rothstein and Natalie Rothstein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490250" y="526350"/>
            <a:ext cx="6888900" cy="4104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are specific things you’d like to improve regarding food and body image at your camp?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3"/>
          <p:cNvSpPr txBox="1"/>
          <p:nvPr>
            <p:ph type="title"/>
          </p:nvPr>
        </p:nvSpPr>
        <p:spPr>
          <a:xfrm>
            <a:off x="490250" y="526350"/>
            <a:ext cx="6888900" cy="4104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How do you plan to apply new strategies and approaches to body and food culture at camp this summer?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4"/>
          <p:cNvSpPr txBox="1"/>
          <p:nvPr>
            <p:ph type="title"/>
          </p:nvPr>
        </p:nvSpPr>
        <p:spPr>
          <a:xfrm>
            <a:off x="311700" y="65875"/>
            <a:ext cx="8520600" cy="50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Additional Resources:</a:t>
            </a:r>
            <a:endParaRPr sz="2400"/>
          </a:p>
        </p:txBody>
      </p:sp>
      <p:sp>
        <p:nvSpPr>
          <p:cNvPr id="118" name="Google Shape;118;p24"/>
          <p:cNvSpPr txBox="1"/>
          <p:nvPr>
            <p:ph idx="1" type="body"/>
          </p:nvPr>
        </p:nvSpPr>
        <p:spPr>
          <a:xfrm>
            <a:off x="311700" y="575275"/>
            <a:ext cx="8520600" cy="4360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Articles:</a:t>
            </a:r>
            <a:endParaRPr/>
          </a:p>
          <a:p>
            <a:pPr indent="0" lvl="0" marL="0" rtl="0" algn="l">
              <a:lnSpc>
                <a:spcPct val="100000"/>
              </a:lnSpc>
              <a:spcBef>
                <a:spcPts val="0"/>
              </a:spcBef>
              <a:spcAft>
                <a:spcPts val="0"/>
              </a:spcAft>
              <a:buNone/>
            </a:pPr>
            <a:r>
              <a:t/>
            </a:r>
            <a:endParaRPr sz="600"/>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3"/>
              </a:rPr>
              <a:t>https://www.psychologytoday.com/us/blog/contemporary-psychoanalysis-in-action/201402/disordered-eating-or-eating-disorder-what-s-the</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4"/>
              </a:rPr>
              <a:t>http://www.nypress.com/news/local-news/how-summer-camp-made-me-who-i-am-JFNP1020180126180129963</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5"/>
              </a:rPr>
              <a:t>https://www.marieclaire.com/health-fitness/a18730651/body-acceptance-eating-disorder/</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6"/>
              </a:rPr>
              <a:t>https://www.carolinerothstein.com/wp-content/uploads/How-I-Stopped-Obsessing-Over-Food.pdf</a:t>
            </a:r>
            <a:endParaRPr sz="1200">
              <a:solidFill>
                <a:schemeClr val="lt2"/>
              </a:solidFill>
            </a:endParaRPr>
          </a:p>
          <a:p>
            <a:pPr indent="0" lvl="0" marL="0" rtl="0" algn="l">
              <a:lnSpc>
                <a:spcPct val="100000"/>
              </a:lnSpc>
              <a:spcBef>
                <a:spcPts val="0"/>
              </a:spcBef>
              <a:spcAft>
                <a:spcPts val="0"/>
              </a:spcAft>
              <a:buNone/>
            </a:pPr>
            <a:r>
              <a:t/>
            </a:r>
            <a:endParaRPr sz="600">
              <a:solidFill>
                <a:schemeClr val="lt2"/>
              </a:solidFill>
            </a:endParaRPr>
          </a:p>
          <a:p>
            <a:pPr indent="0" lvl="0" marL="0" rtl="0" algn="l">
              <a:lnSpc>
                <a:spcPct val="100000"/>
              </a:lnSpc>
              <a:spcBef>
                <a:spcPts val="0"/>
              </a:spcBef>
              <a:spcAft>
                <a:spcPts val="0"/>
              </a:spcAft>
              <a:buNone/>
            </a:pPr>
            <a:r>
              <a:rPr lang="en">
                <a:solidFill>
                  <a:srgbClr val="000000"/>
                </a:solidFill>
              </a:rPr>
              <a:t>Books:</a:t>
            </a:r>
            <a:endParaRPr>
              <a:solidFill>
                <a:srgbClr val="000000"/>
              </a:solidFill>
            </a:endParaRPr>
          </a:p>
          <a:p>
            <a:pPr indent="0" lvl="0" marL="0" rtl="0" algn="l">
              <a:lnSpc>
                <a:spcPct val="100000"/>
              </a:lnSpc>
              <a:spcBef>
                <a:spcPts val="0"/>
              </a:spcBef>
              <a:spcAft>
                <a:spcPts val="0"/>
              </a:spcAft>
              <a:buNone/>
            </a:pPr>
            <a:r>
              <a:t/>
            </a:r>
            <a:endParaRPr sz="600">
              <a:solidFill>
                <a:srgbClr val="000000"/>
              </a:solidFill>
            </a:endParaRPr>
          </a:p>
          <a:p>
            <a:pPr indent="-304800" lvl="0" marL="457200" rtl="0" algn="l">
              <a:lnSpc>
                <a:spcPct val="100000"/>
              </a:lnSpc>
              <a:spcBef>
                <a:spcPts val="0"/>
              </a:spcBef>
              <a:spcAft>
                <a:spcPts val="0"/>
              </a:spcAft>
              <a:buClr>
                <a:schemeClr val="lt2"/>
              </a:buClr>
              <a:buSzPts val="1200"/>
              <a:buChar char="●"/>
            </a:pPr>
            <a:r>
              <a:rPr lang="en" sz="1200">
                <a:solidFill>
                  <a:schemeClr val="lt2"/>
                </a:solidFill>
              </a:rPr>
              <a:t>“When Food Is Love” by Geneen Roth</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a:solidFill>
                  <a:schemeClr val="lt2"/>
                </a:solidFill>
              </a:rPr>
              <a:t>“Beautiful You: A Daily Guide to Radical Self Acceptance” by Rosie Molinary</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a:solidFill>
                  <a:schemeClr val="lt2"/>
                </a:solidFill>
              </a:rPr>
              <a:t>“The Gifts of Imperfection” by Brene Brown</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a:solidFill>
                  <a:schemeClr val="lt2"/>
                </a:solidFill>
              </a:rPr>
              <a:t>“The Body Is Not an Apology: The Power of Radical Self-Love” by Sonya Renee Taylor</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a:solidFill>
                  <a:schemeClr val="lt2"/>
                </a:solidFill>
              </a:rPr>
              <a:t>“Intuitive Eating: A Revolutionary Program That Works” by Evelyn Tribole and Elyse Resch</a:t>
            </a:r>
            <a:endParaRPr sz="1200">
              <a:solidFill>
                <a:schemeClr val="lt2"/>
              </a:solidFill>
            </a:endParaRPr>
          </a:p>
          <a:p>
            <a:pPr indent="0" lvl="0" marL="0" rtl="0" algn="l">
              <a:lnSpc>
                <a:spcPct val="100000"/>
              </a:lnSpc>
              <a:spcBef>
                <a:spcPts val="0"/>
              </a:spcBef>
              <a:spcAft>
                <a:spcPts val="0"/>
              </a:spcAft>
              <a:buNone/>
            </a:pPr>
            <a:r>
              <a:t/>
            </a:r>
            <a:endParaRPr sz="600">
              <a:solidFill>
                <a:schemeClr val="lt2"/>
              </a:solidFill>
            </a:endParaRPr>
          </a:p>
          <a:p>
            <a:pPr indent="0" lvl="0" marL="0" rtl="0" algn="l">
              <a:lnSpc>
                <a:spcPct val="100000"/>
              </a:lnSpc>
              <a:spcBef>
                <a:spcPts val="0"/>
              </a:spcBef>
              <a:spcAft>
                <a:spcPts val="0"/>
              </a:spcAft>
              <a:buNone/>
            </a:pPr>
            <a:r>
              <a:rPr lang="en"/>
              <a:t>Websites</a:t>
            </a:r>
            <a:r>
              <a:rPr lang="en"/>
              <a:t>:</a:t>
            </a:r>
            <a:endParaRPr/>
          </a:p>
          <a:p>
            <a:pPr indent="0" lvl="0" marL="0" rtl="0" algn="l">
              <a:lnSpc>
                <a:spcPct val="100000"/>
              </a:lnSpc>
              <a:spcBef>
                <a:spcPts val="0"/>
              </a:spcBef>
              <a:spcAft>
                <a:spcPts val="0"/>
              </a:spcAft>
              <a:buClr>
                <a:schemeClr val="dk1"/>
              </a:buClr>
              <a:buSzPts val="1100"/>
              <a:buFont typeface="Arial"/>
              <a:buNone/>
            </a:pPr>
            <a:r>
              <a:t/>
            </a:r>
            <a:endParaRPr sz="600"/>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7"/>
              </a:rPr>
              <a:t>https://www.intuitiveeating.org/</a:t>
            </a:r>
            <a:endParaRPr sz="1200">
              <a:solidFill>
                <a:schemeClr val="lt2"/>
              </a:solidFill>
            </a:endParaRPr>
          </a:p>
          <a:p>
            <a:pPr indent="-304800" lvl="0" marL="457200" rtl="0" algn="l">
              <a:lnSpc>
                <a:spcPct val="100000"/>
              </a:lnSpc>
              <a:spcBef>
                <a:spcPts val="0"/>
              </a:spcBef>
              <a:spcAft>
                <a:spcPts val="0"/>
              </a:spcAft>
              <a:buClr>
                <a:schemeClr val="lt2"/>
              </a:buClr>
              <a:buSzPts val="1200"/>
              <a:buChar char="●"/>
            </a:pPr>
            <a:r>
              <a:rPr lang="en" sz="1200" u="sng">
                <a:solidFill>
                  <a:schemeClr val="lt2"/>
                </a:solidFill>
                <a:hlinkClick r:id="rId8"/>
              </a:rPr>
              <a:t>https://thebodyisnotanapology.com/</a:t>
            </a:r>
            <a:endParaRPr sz="1200">
              <a:solidFill>
                <a:schemeClr val="lt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5"/>
          <p:cNvSpPr txBox="1"/>
          <p:nvPr>
            <p:ph type="title"/>
          </p:nvPr>
        </p:nvSpPr>
        <p:spPr>
          <a:xfrm>
            <a:off x="311700" y="65875"/>
            <a:ext cx="8520600" cy="50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Facilitator Contact Information:</a:t>
            </a:r>
            <a:endParaRPr sz="2400"/>
          </a:p>
        </p:txBody>
      </p:sp>
      <p:sp>
        <p:nvSpPr>
          <p:cNvPr id="124" name="Google Shape;124;p25"/>
          <p:cNvSpPr txBox="1"/>
          <p:nvPr>
            <p:ph idx="1" type="body"/>
          </p:nvPr>
        </p:nvSpPr>
        <p:spPr>
          <a:xfrm>
            <a:off x="311700" y="575275"/>
            <a:ext cx="8520600" cy="43605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lt2"/>
                </a:solidFill>
              </a:rPr>
              <a:t>Caroline Rothstein</a:t>
            </a:r>
            <a:endParaRPr>
              <a:solidFill>
                <a:schemeClr val="lt2"/>
              </a:solidFill>
            </a:endParaRPr>
          </a:p>
          <a:p>
            <a:pPr indent="0" lvl="0" marL="0" rtl="0" algn="l">
              <a:lnSpc>
                <a:spcPct val="100000"/>
              </a:lnSpc>
              <a:spcBef>
                <a:spcPts val="0"/>
              </a:spcBef>
              <a:spcAft>
                <a:spcPts val="0"/>
              </a:spcAft>
              <a:buNone/>
            </a:pPr>
            <a:r>
              <a:rPr lang="en" sz="1400">
                <a:solidFill>
                  <a:srgbClr val="000000"/>
                </a:solidFill>
              </a:rPr>
              <a:t>Website: </a:t>
            </a:r>
            <a:r>
              <a:rPr lang="en" sz="1400" u="sng">
                <a:latin typeface="Arial"/>
                <a:ea typeface="Arial"/>
                <a:cs typeface="Arial"/>
                <a:sym typeface="Arial"/>
                <a:hlinkClick r:id="rId3"/>
              </a:rPr>
              <a:t>www.carolinerothstein.com</a:t>
            </a:r>
            <a:endParaRPr sz="1400"/>
          </a:p>
          <a:p>
            <a:pPr indent="0" lvl="0" marL="0" rtl="0" algn="l">
              <a:lnSpc>
                <a:spcPct val="100000"/>
              </a:lnSpc>
              <a:spcBef>
                <a:spcPts val="0"/>
              </a:spcBef>
              <a:spcAft>
                <a:spcPts val="0"/>
              </a:spcAft>
              <a:buNone/>
            </a:pPr>
            <a:r>
              <a:rPr lang="en" sz="1400">
                <a:solidFill>
                  <a:srgbClr val="000000"/>
                </a:solidFill>
              </a:rPr>
              <a:t>Email: caroline@carolinerothstein.com</a:t>
            </a:r>
            <a:endParaRPr sz="1400">
              <a:solidFill>
                <a:srgbClr val="000000"/>
              </a:solidFill>
            </a:endParaRPr>
          </a:p>
          <a:p>
            <a:pPr indent="0" lvl="0" marL="0" rtl="0" algn="l">
              <a:lnSpc>
                <a:spcPct val="100000"/>
              </a:lnSpc>
              <a:spcBef>
                <a:spcPts val="0"/>
              </a:spcBef>
              <a:spcAft>
                <a:spcPts val="0"/>
              </a:spcAft>
              <a:buNone/>
            </a:pPr>
            <a:r>
              <a:t/>
            </a:r>
            <a:endParaRPr>
              <a:solidFill>
                <a:schemeClr val="lt2"/>
              </a:solidFill>
            </a:endParaRPr>
          </a:p>
          <a:p>
            <a:pPr indent="0" lvl="0" marL="0" rtl="0" algn="l">
              <a:lnSpc>
                <a:spcPct val="100000"/>
              </a:lnSpc>
              <a:spcBef>
                <a:spcPts val="0"/>
              </a:spcBef>
              <a:spcAft>
                <a:spcPts val="0"/>
              </a:spcAft>
              <a:buNone/>
            </a:pPr>
            <a:r>
              <a:rPr lang="en">
                <a:solidFill>
                  <a:schemeClr val="lt2"/>
                </a:solidFill>
              </a:rPr>
              <a:t>Natalie Rothstein</a:t>
            </a:r>
            <a:endParaRPr>
              <a:solidFill>
                <a:schemeClr val="lt2"/>
              </a:solidFill>
            </a:endParaRPr>
          </a:p>
          <a:p>
            <a:pPr indent="0" lvl="0" marL="0" rtl="0" algn="l">
              <a:lnSpc>
                <a:spcPct val="100000"/>
              </a:lnSpc>
              <a:spcBef>
                <a:spcPts val="0"/>
              </a:spcBef>
              <a:spcAft>
                <a:spcPts val="0"/>
              </a:spcAft>
              <a:buClr>
                <a:schemeClr val="dk1"/>
              </a:buClr>
              <a:buSzPts val="1100"/>
              <a:buFont typeface="Arial"/>
              <a:buNone/>
            </a:pPr>
            <a:r>
              <a:rPr lang="en" sz="1400"/>
              <a:t>Website: </a:t>
            </a:r>
            <a:r>
              <a:rPr lang="en" sz="1400" u="sng">
                <a:latin typeface="Arial"/>
                <a:ea typeface="Arial"/>
                <a:cs typeface="Arial"/>
                <a:sym typeface="Arial"/>
              </a:rPr>
              <a:t>www.</a:t>
            </a:r>
            <a:r>
              <a:rPr lang="en" sz="1400" u="sng">
                <a:latin typeface="Arial"/>
                <a:ea typeface="Arial"/>
                <a:cs typeface="Arial"/>
                <a:sym typeface="Arial"/>
                <a:hlinkClick r:id="rId4"/>
              </a:rPr>
              <a:t>nrpsychotherapy.com</a:t>
            </a:r>
            <a:endParaRPr sz="1400"/>
          </a:p>
          <a:p>
            <a:pPr indent="0" lvl="0" marL="0" rtl="0" algn="l">
              <a:lnSpc>
                <a:spcPct val="100000"/>
              </a:lnSpc>
              <a:spcBef>
                <a:spcPts val="0"/>
              </a:spcBef>
              <a:spcAft>
                <a:spcPts val="0"/>
              </a:spcAft>
              <a:buClr>
                <a:schemeClr val="dk1"/>
              </a:buClr>
              <a:buSzPts val="1100"/>
              <a:buFont typeface="Arial"/>
              <a:buNone/>
            </a:pPr>
            <a:r>
              <a:rPr lang="en" sz="1400"/>
              <a:t>Email: natalie@nrpsychotherapy.com</a:t>
            </a:r>
            <a:endParaRPr sz="1400">
              <a:solidFill>
                <a:schemeClr val="l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512700" y="990325"/>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Introduction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7"/>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I think this is what’s going to happen because…</a:t>
            </a:r>
            <a:endParaRPr b="1" sz="1800"/>
          </a:p>
          <a:p>
            <a:pPr indent="0" lvl="0" marL="0" rtl="0" algn="l">
              <a:spcBef>
                <a:spcPts val="1600"/>
              </a:spcBef>
              <a:spcAft>
                <a:spcPts val="1600"/>
              </a:spcAft>
              <a:buNone/>
            </a:pPr>
            <a:r>
              <a:rPr lang="en" sz="1600"/>
              <a:t>Lorem ipsum dolor sit amet, consectetur adipiscing elit, sed do eiusmod tempor incididunt ut labore et dolore magna aliqua. Ut enim ad minim veniam, quis nostrud exercitation ullamco laboris nisi ut aliquip.</a:t>
            </a:r>
            <a:endParaRPr sz="1600"/>
          </a:p>
        </p:txBody>
      </p:sp>
      <p:sp>
        <p:nvSpPr>
          <p:cNvPr id="135" name="Google Shape;135;p27"/>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Variables that may affect the outcome...</a:t>
            </a:r>
            <a:endParaRPr b="1" sz="1800"/>
          </a:p>
          <a:p>
            <a:pPr indent="-330200" lvl="0" marL="457200" rtl="0" algn="l">
              <a:spcBef>
                <a:spcPts val="1600"/>
              </a:spcBef>
              <a:spcAft>
                <a:spcPts val="0"/>
              </a:spcAft>
              <a:buSzPts val="1600"/>
              <a:buChar char="●"/>
            </a:pPr>
            <a:r>
              <a:rPr lang="en" sz="1600"/>
              <a:t>Lorem ipsum dolor sit amet, consectetur adipiscing elit</a:t>
            </a:r>
            <a:endParaRPr sz="1600"/>
          </a:p>
          <a:p>
            <a:pPr indent="-330200" lvl="0" marL="457200" rtl="0" algn="l">
              <a:spcBef>
                <a:spcPts val="0"/>
              </a:spcBef>
              <a:spcAft>
                <a:spcPts val="0"/>
              </a:spcAft>
              <a:buSzPts val="1600"/>
              <a:buChar char="●"/>
            </a:pPr>
            <a:r>
              <a:rPr lang="en" sz="1600"/>
              <a:t>Sed do eiusmod tempor incididunt ut labore et dolore magna aliqua</a:t>
            </a:r>
            <a:endParaRPr sz="1600"/>
          </a:p>
        </p:txBody>
      </p:sp>
      <p:sp>
        <p:nvSpPr>
          <p:cNvPr id="136" name="Google Shape;136;p27"/>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Hypothesis support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265500" y="1687150"/>
            <a:ext cx="4045200" cy="1333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Session Objectives</a:t>
            </a:r>
            <a:endParaRPr/>
          </a:p>
        </p:txBody>
      </p:sp>
      <p:sp>
        <p:nvSpPr>
          <p:cNvPr id="66" name="Google Shape;66;p14"/>
          <p:cNvSpPr txBox="1"/>
          <p:nvPr>
            <p:ph idx="2" type="body"/>
          </p:nvPr>
        </p:nvSpPr>
        <p:spPr>
          <a:xfrm>
            <a:off x="4939500" y="556700"/>
            <a:ext cx="3837000" cy="39324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Identify themes around food and body image at camp</a:t>
            </a:r>
            <a:endParaRPr/>
          </a:p>
          <a:p>
            <a:pPr indent="-342900" lvl="0" marL="457200" rtl="0" algn="l">
              <a:spcBef>
                <a:spcPts val="1600"/>
              </a:spcBef>
              <a:spcAft>
                <a:spcPts val="0"/>
              </a:spcAft>
              <a:buSzPts val="1800"/>
              <a:buChar char="●"/>
            </a:pPr>
            <a:r>
              <a:rPr lang="en"/>
              <a:t>Understand how camp culture contributes in both negative and positive ways to relationships around food and body image</a:t>
            </a:r>
            <a:endParaRPr/>
          </a:p>
          <a:p>
            <a:pPr indent="-342900" lvl="0" marL="457200" rtl="0" algn="l">
              <a:spcBef>
                <a:spcPts val="1600"/>
              </a:spcBef>
              <a:spcAft>
                <a:spcPts val="1600"/>
              </a:spcAft>
              <a:buSzPts val="1800"/>
              <a:buChar char="●"/>
            </a:pPr>
            <a:r>
              <a:rPr lang="en"/>
              <a:t>Troubleshoot how to make positive shifts around food and body image in camp culture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title"/>
          </p:nvPr>
        </p:nvSpPr>
        <p:spPr>
          <a:xfrm>
            <a:off x="490250" y="526350"/>
            <a:ext cx="6888900" cy="4104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How does camp culture impact campers’ and </a:t>
            </a:r>
            <a:r>
              <a:rPr lang="en"/>
              <a:t>staff</a:t>
            </a:r>
            <a:r>
              <a:rPr lang="en"/>
              <a:t> experiences with food and body image?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0"/>
            <a:ext cx="8520600" cy="504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Definitions</a:t>
            </a:r>
            <a:endParaRPr/>
          </a:p>
        </p:txBody>
      </p:sp>
      <p:sp>
        <p:nvSpPr>
          <p:cNvPr id="77" name="Google Shape;77;p16"/>
          <p:cNvSpPr txBox="1"/>
          <p:nvPr>
            <p:ph idx="1" type="body"/>
          </p:nvPr>
        </p:nvSpPr>
        <p:spPr>
          <a:xfrm>
            <a:off x="311700" y="551500"/>
            <a:ext cx="8631000" cy="45366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b="1" lang="en"/>
              <a:t>Body Image:</a:t>
            </a:r>
            <a:r>
              <a:rPr lang="en"/>
              <a:t> the mental picture one forms of one’s body as a whole, including its </a:t>
            </a:r>
            <a:r>
              <a:rPr lang="en"/>
              <a:t>physical</a:t>
            </a:r>
            <a:r>
              <a:rPr lang="en"/>
              <a:t> characteristics and one’s attitudes towards these characteristics. </a:t>
            </a:r>
            <a:endParaRPr/>
          </a:p>
          <a:p>
            <a:pPr indent="-317500" lvl="0" marL="457200" rtl="0" algn="l">
              <a:spcBef>
                <a:spcPts val="1600"/>
              </a:spcBef>
              <a:spcAft>
                <a:spcPts val="0"/>
              </a:spcAft>
              <a:buSzPts val="1400"/>
              <a:buChar char="●"/>
            </a:pPr>
            <a:r>
              <a:rPr b="1" lang="en"/>
              <a:t>Food:</a:t>
            </a:r>
            <a:r>
              <a:rPr lang="en"/>
              <a:t> any nutritious substance that people or animals eat or drink that plants absorb in order to maintain life and growth. </a:t>
            </a:r>
            <a:endParaRPr/>
          </a:p>
          <a:p>
            <a:pPr indent="-317500" lvl="0" marL="457200" rtl="0" algn="l">
              <a:spcBef>
                <a:spcPts val="1600"/>
              </a:spcBef>
              <a:spcAft>
                <a:spcPts val="0"/>
              </a:spcAft>
              <a:buSzPts val="1400"/>
              <a:buChar char="●"/>
            </a:pPr>
            <a:r>
              <a:rPr b="1" lang="en"/>
              <a:t>Disordered Eating: </a:t>
            </a:r>
            <a:r>
              <a:rPr lang="en"/>
              <a:t>Eating and body image-</a:t>
            </a:r>
            <a:r>
              <a:rPr lang="en"/>
              <a:t>related b</a:t>
            </a:r>
            <a:r>
              <a:rPr lang="en"/>
              <a:t>ehaviors that are similar to those associated with an eating disorder but to a less severe degree that is not diagnosable as an eating disorder. Some of those behaviors include: binging, restriction, excessive exercise, obsessive calorie counting, food related anxiety, rigid mindsets around specific foods and self worth highly connected to body image and weight. </a:t>
            </a:r>
            <a:endParaRPr/>
          </a:p>
          <a:p>
            <a:pPr indent="-317500" lvl="0" marL="457200" rtl="0" algn="l">
              <a:spcBef>
                <a:spcPts val="1600"/>
              </a:spcBef>
              <a:spcAft>
                <a:spcPts val="0"/>
              </a:spcAft>
              <a:buSzPts val="1400"/>
              <a:buChar char="●"/>
            </a:pPr>
            <a:r>
              <a:rPr b="1" lang="en"/>
              <a:t>Emotional Eating:</a:t>
            </a:r>
            <a:r>
              <a:rPr lang="en"/>
              <a:t> Eating </a:t>
            </a:r>
            <a:r>
              <a:rPr lang="en"/>
              <a:t>primarily</a:t>
            </a:r>
            <a:r>
              <a:rPr lang="en"/>
              <a:t> in conjunction with or response to feelings or </a:t>
            </a:r>
            <a:r>
              <a:rPr lang="en"/>
              <a:t>emotional</a:t>
            </a:r>
            <a:r>
              <a:rPr lang="en"/>
              <a:t> - both positive and/or negative. </a:t>
            </a:r>
            <a:endParaRPr/>
          </a:p>
          <a:p>
            <a:pPr indent="-317500" lvl="0" marL="457200" rtl="0" algn="l">
              <a:spcBef>
                <a:spcPts val="1600"/>
              </a:spcBef>
              <a:spcAft>
                <a:spcPts val="0"/>
              </a:spcAft>
              <a:buSzPts val="1400"/>
              <a:buChar char="●"/>
            </a:pPr>
            <a:r>
              <a:rPr b="1" lang="en"/>
              <a:t>Eating Disorder:</a:t>
            </a:r>
            <a:r>
              <a:rPr lang="en"/>
              <a:t> Umbrella term to define mental illnesses that include anorexia, bulimia, binge eating disorder, over-exercising, orthorexia, and other mental illnesses where one’s behavioral and symptomatic </a:t>
            </a:r>
            <a:r>
              <a:rPr lang="en"/>
              <a:t>relationships</a:t>
            </a:r>
            <a:r>
              <a:rPr lang="en"/>
              <a:t> to food and body image are severely </a:t>
            </a:r>
            <a:r>
              <a:rPr lang="en"/>
              <a:t>compromised</a:t>
            </a:r>
            <a:r>
              <a:rPr lang="en"/>
              <a:t>.   </a:t>
            </a:r>
            <a:endParaRPr/>
          </a:p>
          <a:p>
            <a:pPr indent="0" lvl="0" marL="0" rtl="0" algn="l">
              <a:spcBef>
                <a:spcPts val="1600"/>
              </a:spcBef>
              <a:spcAft>
                <a:spcPts val="1600"/>
              </a:spcAft>
              <a:buNone/>
            </a:pPr>
            <a:r>
              <a:rPr i="1" lang="en" sz="1300"/>
              <a:t>Definition sources include: American Psychological Association, Google Dictionary, and facilitators’ expertise. </a:t>
            </a:r>
            <a:endParaRPr i="1" sz="13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Intersection of Food and Body Image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Themes and Challenges Around Body Image and Food at Camp</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Body Positivity and What Does It Look Like at Camp?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20"/>
          <p:cNvSpPr txBox="1"/>
          <p:nvPr>
            <p:ph type="title"/>
          </p:nvPr>
        </p:nvSpPr>
        <p:spPr>
          <a:xfrm>
            <a:off x="512700" y="1006775"/>
            <a:ext cx="8118600" cy="2001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Intuitive Eating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490250" y="526350"/>
            <a:ext cx="6888900" cy="4104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does your camp’s culture around food and body image look like?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