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Titillium Web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TitilliumWeb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TitilliumWeb-italic.fntdata"/><Relationship Id="rId16" Type="http://schemas.openxmlformats.org/officeDocument/2006/relationships/slide" Target="slides/slide11.xml"/><Relationship Id="rId38" Type="http://schemas.openxmlformats.org/officeDocument/2006/relationships/font" Target="fonts/TitilliumWeb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dSx-A85gUulUDKt_7GnKBsy2ggonRt1Ei6BwYqoBj5I/edit#" TargetMode="External"/><Relationship Id="rId3" Type="http://schemas.openxmlformats.org/officeDocument/2006/relationships/hyperlink" Target="https://forms.gle/9CbKhaCbvrrCwBus7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16c7654f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16c7654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13c5e471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13c5e471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105000aab_1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105000aab_1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105000aab_1_5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105000aab_1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105000aab_1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105000aab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fc66ae0f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0fc66ae0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0fc66ae0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0fc66ae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0fc66ae0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0fc66ae0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105000aab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105000aab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fc66ae0f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0fc66ae0f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13c5e471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13c5e471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105000aab_1_3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105000aab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c66ae0f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c66ae0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13c5e471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13c5e471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13c5e471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13c5e471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13c5e471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13c5e471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105000aab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105000aab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0fc66ae0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0fc66ae0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111aa14a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111aa14a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111aa14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111aa14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105000aab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105000aab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the link to the doc in the chat: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https://docs.google.com/document/d/1dSx-A85gUulUDKt_7GnKBsy2ggonRt1Ei6BwYqoBj5I/edit#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the link to the submission form in the 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https://forms.gle/9CbKhaCbvrrCwBus7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13c5e471c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13c5e471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105000aab_1_3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105000aab_1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105000aab_1_5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105000aab_1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13c5e471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13c5e471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105000aab_1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105000aab_1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13c5e47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13c5e47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13c5e47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13c5e47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105000aab_1_4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105000aab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0fc66ae0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0fc66ae0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fc66ae0f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fc66ae0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33300" y="4285675"/>
            <a:ext cx="8053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6" name="Google Shape;66;p12"/>
          <p:cNvSpPr/>
          <p:nvPr/>
        </p:nvSpPr>
        <p:spPr>
          <a:xfrm>
            <a:off x="579000" y="44679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8" name="Google Shape;78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0" y="1"/>
            <a:ext cx="9144000" cy="12345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628650" y="1448873"/>
            <a:ext cx="7886700" cy="31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A9C"/>
              </a:buClr>
              <a:buSzPts val="1400"/>
              <a:buChar char="▪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A9C"/>
              </a:buClr>
              <a:buSzPts val="1400"/>
              <a:buChar char="▫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A9C"/>
              </a:buClr>
              <a:buSzPts val="1400"/>
              <a:buChar char="▸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A9C"/>
              </a:buClr>
              <a:buSzPts val="1400"/>
              <a:buChar char="▹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A9C"/>
              </a:buClr>
              <a:buSzPts val="1400"/>
              <a:buChar char="▹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0" type="dt"/>
          </p:nvPr>
        </p:nvSpPr>
        <p:spPr>
          <a:xfrm>
            <a:off x="7379593" y="4795543"/>
            <a:ext cx="68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1792578" y="4795543"/>
            <a:ext cx="5477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171646" y="4795543"/>
            <a:ext cx="34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9750"/>
            <a:ext cx="77268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439873" y="7423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color">
  <p:cSld name="TITLE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half">
  <p:cSld name="TITLE_ONLY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miriam@tinywindowsconsulting.com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844425" y="211800"/>
            <a:ext cx="6145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storyMAKER checklist, the sequel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844425" y="1412825"/>
            <a:ext cx="77199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Matter</a:t>
            </a:r>
            <a:r>
              <a:rPr lang="en"/>
              <a:t>: Will my audience care? Can they see themselves in this story? Does it help advance the mission?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Actionable</a:t>
            </a:r>
            <a:r>
              <a:rPr lang="en"/>
              <a:t>: What do I want my audience to DO with this story? How will they know to do it? Does the action line up with the message of the story?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Kosher</a:t>
            </a:r>
            <a:r>
              <a:rPr lang="en"/>
              <a:t>: Do I have permission to tell this story? Am I representing these characters in a way they would want to represent themselves? Does it reflect our organization’s values (and brand) in process, form, and content?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Emotional</a:t>
            </a:r>
            <a:r>
              <a:rPr lang="en"/>
              <a:t>: Stories that show emotion, evoke emotion. How do you want your audience to feel? Does the story bring that out?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Readable</a:t>
            </a:r>
            <a:r>
              <a:rPr lang="en"/>
              <a:t>: Have you crossed your i’s and dotted your t’s? Does it fit the platform where you’re sharing it? Is it inclusive and accessible?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/>
              <a:t>A story is an </a:t>
            </a:r>
            <a:r>
              <a:rPr b="1" i="0" lang="en"/>
              <a:t>invitation</a:t>
            </a:r>
            <a:r>
              <a:rPr i="0" lang="en"/>
              <a:t>, </a:t>
            </a:r>
            <a:endParaRPr i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/>
              <a:t>not a presentation.</a:t>
            </a:r>
            <a:endParaRPr i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/>
              <a:t>Don’t show off, </a:t>
            </a:r>
            <a:endParaRPr i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show what’s possible.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your organization help your audience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become the kind of person they want to be?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4348377" y="1478200"/>
            <a:ext cx="3067800" cy="3085500"/>
          </a:xfrm>
          <a:prstGeom prst="ellipse">
            <a:avLst/>
          </a:prstGeom>
          <a:solidFill>
            <a:schemeClr val="dk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Who </a:t>
            </a:r>
            <a:br>
              <a:rPr b="1" lang="en" sz="280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en" sz="280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Your Audience Aspires </a:t>
            </a:r>
            <a:endParaRPr b="1" sz="28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to Be</a:t>
            </a:r>
            <a:endParaRPr b="1" sz="28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1727825" y="1478200"/>
            <a:ext cx="3067800" cy="3085500"/>
          </a:xfrm>
          <a:prstGeom prst="ellipse">
            <a:avLst/>
          </a:prstGeom>
          <a:solidFill>
            <a:srgbClr val="FF0040">
              <a:alpha val="819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Your 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1261050" y="1058150"/>
            <a:ext cx="59151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3600"/>
              <a:t>The best marketing </a:t>
            </a:r>
            <a:br>
              <a:rPr i="0" lang="en" sz="3600"/>
            </a:br>
            <a:r>
              <a:rPr i="0" lang="en" sz="3600"/>
              <a:t>doesn’t feel like marketing.</a:t>
            </a:r>
            <a:endParaRPr i="0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Tom Fishburne,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aka “The Marketoonist”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idx="4294967295" type="title"/>
          </p:nvPr>
        </p:nvSpPr>
        <p:spPr>
          <a:xfrm>
            <a:off x="428625" y="491750"/>
            <a:ext cx="18903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Three Techniques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30"/>
          <p:cNvSpPr txBox="1"/>
          <p:nvPr>
            <p:ph idx="4294967295" type="title"/>
          </p:nvPr>
        </p:nvSpPr>
        <p:spPr>
          <a:xfrm>
            <a:off x="428625" y="3311150"/>
            <a:ext cx="14853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to get 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to the 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heart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of the story.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b="20284" l="1257" r="7601" t="25071"/>
          <a:stretch/>
        </p:blipFill>
        <p:spPr>
          <a:xfrm>
            <a:off x="0" y="2514550"/>
            <a:ext cx="9144000" cy="3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>
            <p:ph idx="4294967295" type="ctrTitle"/>
          </p:nvPr>
        </p:nvSpPr>
        <p:spPr>
          <a:xfrm>
            <a:off x="-186676" y="1354750"/>
            <a:ext cx="9330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rgbClr val="FFFFFF"/>
                </a:solidFill>
              </a:rPr>
              <a:t>Interviewing</a:t>
            </a:r>
            <a:endParaRPr sz="9200">
              <a:solidFill>
                <a:srgbClr val="FFFFFF"/>
              </a:solidFill>
            </a:endParaRPr>
          </a:p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31"/>
          <p:cNvGrpSpPr/>
          <p:nvPr/>
        </p:nvGrpSpPr>
        <p:grpSpPr>
          <a:xfrm rot="-1386788">
            <a:off x="5957619" y="462659"/>
            <a:ext cx="1109826" cy="936419"/>
            <a:chOff x="1236875" y="1623900"/>
            <a:chExt cx="465200" cy="455475"/>
          </a:xfrm>
        </p:grpSpPr>
        <p:sp>
          <p:nvSpPr>
            <p:cNvPr id="208" name="Google Shape;208;p3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5" name="Google Shape;215;p31"/>
          <p:cNvGrpSpPr/>
          <p:nvPr/>
        </p:nvGrpSpPr>
        <p:grpSpPr>
          <a:xfrm>
            <a:off x="7365363" y="331568"/>
            <a:ext cx="647041" cy="572983"/>
            <a:chOff x="1247825" y="322750"/>
            <a:chExt cx="443300" cy="369000"/>
          </a:xfrm>
        </p:grpSpPr>
        <p:sp>
          <p:nvSpPr>
            <p:cNvPr id="216" name="Google Shape;216;p3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31"/>
          <p:cNvGrpSpPr/>
          <p:nvPr/>
        </p:nvGrpSpPr>
        <p:grpSpPr>
          <a:xfrm>
            <a:off x="7722912" y="1082772"/>
            <a:ext cx="584153" cy="501546"/>
            <a:chOff x="1923675" y="1633650"/>
            <a:chExt cx="436000" cy="435975"/>
          </a:xfrm>
        </p:grpSpPr>
        <p:sp>
          <p:nvSpPr>
            <p:cNvPr id="222" name="Google Shape;222;p3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Start with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genuine</a:t>
            </a:r>
            <a:r>
              <a:rPr lang="en"/>
              <a:t> </a:t>
            </a:r>
            <a:r>
              <a:rPr lang="en"/>
              <a:t>curiosity.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Don’t ask a question</a:t>
            </a:r>
            <a:r>
              <a:rPr lang="en"/>
              <a:t> if you don’t care what the answer is.</a:t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0" l="14356" r="1489" t="0"/>
          <a:stretch/>
        </p:blipFill>
        <p:spPr>
          <a:xfrm>
            <a:off x="4572000" y="792350"/>
            <a:ext cx="4492374" cy="3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844425" y="2423800"/>
            <a:ext cx="25560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Not (just):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Listening silently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Facial and verbal recognition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Verbatim repetition</a:t>
            </a:r>
            <a:endParaRPr sz="1800"/>
          </a:p>
        </p:txBody>
      </p:sp>
      <p:sp>
        <p:nvSpPr>
          <p:cNvPr id="239" name="Google Shape;239;p33"/>
          <p:cNvSpPr txBox="1"/>
          <p:nvPr>
            <p:ph idx="2" type="body"/>
          </p:nvPr>
        </p:nvSpPr>
        <p:spPr>
          <a:xfrm>
            <a:off x="3531633" y="2423800"/>
            <a:ext cx="25560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Rather: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Periodically ask questions to </a:t>
            </a:r>
            <a:r>
              <a:rPr b="1" lang="en" sz="1800"/>
              <a:t>promote discovery &amp; insight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Include interactions that </a:t>
            </a:r>
            <a:r>
              <a:rPr b="1" lang="en" sz="1800"/>
              <a:t>build the teller’s self-esteem</a:t>
            </a:r>
            <a:endParaRPr b="1" sz="1800"/>
          </a:p>
        </p:txBody>
      </p:sp>
      <p:sp>
        <p:nvSpPr>
          <p:cNvPr id="240" name="Google Shape;240;p33"/>
          <p:cNvSpPr txBox="1"/>
          <p:nvPr>
            <p:ph idx="3" type="body"/>
          </p:nvPr>
        </p:nvSpPr>
        <p:spPr>
          <a:xfrm>
            <a:off x="6218841" y="2423800"/>
            <a:ext cx="25560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Constructively </a:t>
            </a:r>
            <a:r>
              <a:rPr b="1" lang="en" sz="1800"/>
              <a:t>challenge assumptions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Promote </a:t>
            </a:r>
            <a:r>
              <a:rPr b="1" lang="en" sz="1800"/>
              <a:t>continuous flow</a:t>
            </a:r>
            <a:r>
              <a:rPr lang="en" sz="1800"/>
              <a:t>, not competing for airtime</a:t>
            </a:r>
            <a:endParaRPr sz="1800"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425" y="222325"/>
            <a:ext cx="5524500" cy="2019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b="21925" l="0" r="0" t="7869"/>
          <a:stretch/>
        </p:blipFill>
        <p:spPr>
          <a:xfrm>
            <a:off x="0" y="0"/>
            <a:ext cx="9072399" cy="42856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633300" y="4285675"/>
            <a:ext cx="8053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/>
              <a:t>In the best interviews, BOTH of you walk away with </a:t>
            </a:r>
            <a:r>
              <a:rPr b="1" lang="en" sz="2200">
                <a:solidFill>
                  <a:schemeClr val="accent1"/>
                </a:solidFill>
              </a:rPr>
              <a:t>new insight.</a:t>
            </a:r>
            <a:endParaRPr b="1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Ask questions that </a:t>
            </a:r>
            <a:r>
              <a:rPr lang="en"/>
              <a:t>invite storytelling.</a:t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1338"/>
            <a:ext cx="4508300" cy="44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ctrTitle"/>
          </p:nvPr>
        </p:nvSpPr>
        <p:spPr>
          <a:xfrm>
            <a:off x="685800" y="1915625"/>
            <a:ext cx="6251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storyMAKER: </a:t>
            </a:r>
            <a:br>
              <a:rPr lang="en"/>
            </a:br>
            <a:r>
              <a:rPr lang="en"/>
              <a:t>heart of the story</a:t>
            </a:r>
            <a:endParaRPr/>
          </a:p>
        </p:txBody>
      </p:sp>
      <p:sp>
        <p:nvSpPr>
          <p:cNvPr id="99" name="Google Shape;99;p18"/>
          <p:cNvSpPr txBox="1"/>
          <p:nvPr>
            <p:ph idx="4294967295" type="subTitle"/>
          </p:nvPr>
        </p:nvSpPr>
        <p:spPr>
          <a:xfrm>
            <a:off x="685800" y="3941275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Presented by Miriam Brosseau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Principal, Tiny Windows Consulting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61763" l="0" r="14500" t="0"/>
          <a:stretch/>
        </p:blipFill>
        <p:spPr>
          <a:xfrm>
            <a:off x="0" y="2571750"/>
            <a:ext cx="9144000" cy="27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>
            <p:ph idx="4294967295" type="ctrTitle"/>
          </p:nvPr>
        </p:nvSpPr>
        <p:spPr>
          <a:xfrm>
            <a:off x="-186676" y="1354750"/>
            <a:ext cx="9330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rgbClr val="FFFFFF"/>
                </a:solidFill>
              </a:rPr>
              <a:t>Smaller Stories</a:t>
            </a:r>
            <a:endParaRPr sz="9200">
              <a:solidFill>
                <a:srgbClr val="FFFFFF"/>
              </a:solidFill>
            </a:endParaRPr>
          </a:p>
        </p:txBody>
      </p:sp>
      <p:sp>
        <p:nvSpPr>
          <p:cNvPr id="260" name="Google Shape;260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1" name="Google Shape;261;p36"/>
          <p:cNvGrpSpPr/>
          <p:nvPr/>
        </p:nvGrpSpPr>
        <p:grpSpPr>
          <a:xfrm rot="-1386788">
            <a:off x="5957619" y="462659"/>
            <a:ext cx="1109826" cy="936419"/>
            <a:chOff x="1236875" y="1623900"/>
            <a:chExt cx="465200" cy="455475"/>
          </a:xfrm>
        </p:grpSpPr>
        <p:sp>
          <p:nvSpPr>
            <p:cNvPr id="262" name="Google Shape;262;p3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69" name="Google Shape;269;p36"/>
          <p:cNvGrpSpPr/>
          <p:nvPr/>
        </p:nvGrpSpPr>
        <p:grpSpPr>
          <a:xfrm>
            <a:off x="7365363" y="331568"/>
            <a:ext cx="647041" cy="572983"/>
            <a:chOff x="1247825" y="322750"/>
            <a:chExt cx="443300" cy="369000"/>
          </a:xfrm>
        </p:grpSpPr>
        <p:sp>
          <p:nvSpPr>
            <p:cNvPr id="270" name="Google Shape;270;p3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36"/>
          <p:cNvGrpSpPr/>
          <p:nvPr/>
        </p:nvGrpSpPr>
        <p:grpSpPr>
          <a:xfrm>
            <a:off x="7722912" y="1082772"/>
            <a:ext cx="584153" cy="501546"/>
            <a:chOff x="1923675" y="1633650"/>
            <a:chExt cx="436000" cy="435975"/>
          </a:xfrm>
        </p:grpSpPr>
        <p:sp>
          <p:nvSpPr>
            <p:cNvPr id="276" name="Google Shape;276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type="title"/>
          </p:nvPr>
        </p:nvSpPr>
        <p:spPr>
          <a:xfrm>
            <a:off x="844425" y="211800"/>
            <a:ext cx="6145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at the “why” </a:t>
            </a:r>
            <a:r>
              <a:rPr lang="en">
                <a:solidFill>
                  <a:schemeClr val="accent1"/>
                </a:solidFill>
              </a:rPr>
              <a:t>without asking why.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7" name="Google Shape;287;p37"/>
          <p:cNvSpPr txBox="1"/>
          <p:nvPr>
            <p:ph idx="1" type="body"/>
          </p:nvPr>
        </p:nvSpPr>
        <p:spPr>
          <a:xfrm>
            <a:off x="844425" y="1412825"/>
            <a:ext cx="77199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Reframe “why” questions as “how” or “what.” </a:t>
            </a:r>
            <a:br>
              <a:rPr b="1" lang="en"/>
            </a:br>
            <a:r>
              <a:rPr b="1" lang="en"/>
              <a:t>“Why” demands a reason. “How” invites a narrative.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led you to…?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How did you first come to…?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drives your interest in…?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How did that influence your decision to…?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type="title"/>
          </p:nvPr>
        </p:nvSpPr>
        <p:spPr>
          <a:xfrm>
            <a:off x="844425" y="211800"/>
            <a:ext cx="6654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about emotion </a:t>
            </a:r>
            <a:r>
              <a:rPr lang="en">
                <a:solidFill>
                  <a:schemeClr val="accent1"/>
                </a:solidFill>
              </a:rPr>
              <a:t>and spark good feeling</a:t>
            </a:r>
            <a:r>
              <a:rPr lang="en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3" name="Google Shape;293;p38"/>
          <p:cNvSpPr txBox="1"/>
          <p:nvPr>
            <p:ph idx="1" type="body"/>
          </p:nvPr>
        </p:nvSpPr>
        <p:spPr>
          <a:xfrm>
            <a:off x="844425" y="1412825"/>
            <a:ext cx="77199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Stories that show emotion, evoke emotion. So don’t be afraid to just ask!</a:t>
            </a:r>
            <a:br>
              <a:rPr b="1" lang="en"/>
            </a:br>
            <a:r>
              <a:rPr b="1" lang="en"/>
              <a:t>If the interviewee feels good around you, they’ll open up more, and feel more connected to the piece and the organization.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How did that make you feel? Or: What was that like? </a:t>
            </a:r>
            <a:r>
              <a:rPr i="1" lang="en"/>
              <a:t>Add specificity.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makes/made you smile about…?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are/were you most proud of…?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surprised you about…?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title"/>
          </p:nvPr>
        </p:nvSpPr>
        <p:spPr>
          <a:xfrm>
            <a:off x="844425" y="211800"/>
            <a:ext cx="6654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at the </a:t>
            </a:r>
            <a:r>
              <a:rPr lang="en">
                <a:solidFill>
                  <a:schemeClr val="accent1"/>
                </a:solidFill>
              </a:rPr>
              <a:t>transformation</a:t>
            </a:r>
            <a:r>
              <a:rPr lang="en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9" name="Google Shape;299;p39"/>
          <p:cNvSpPr txBox="1"/>
          <p:nvPr>
            <p:ph idx="1" type="body"/>
          </p:nvPr>
        </p:nvSpPr>
        <p:spPr>
          <a:xfrm>
            <a:off x="844425" y="1412825"/>
            <a:ext cx="77199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Stories need three things: </a:t>
            </a:r>
            <a:r>
              <a:rPr b="1" lang="en">
                <a:solidFill>
                  <a:schemeClr val="accent1"/>
                </a:solidFill>
              </a:rPr>
              <a:t>c</a:t>
            </a:r>
            <a:r>
              <a:rPr b="1" lang="en"/>
              <a:t>haracter </a:t>
            </a:r>
            <a:r>
              <a:rPr lang="en"/>
              <a:t>(who’s driving the action, what do they want?),</a:t>
            </a:r>
            <a:r>
              <a:rPr b="1" lang="en"/>
              <a:t> </a:t>
            </a:r>
            <a:r>
              <a:rPr b="1" lang="en">
                <a:solidFill>
                  <a:schemeClr val="accent1"/>
                </a:solidFill>
              </a:rPr>
              <a:t>c</a:t>
            </a:r>
            <a:r>
              <a:rPr b="1" lang="en"/>
              <a:t>onflict </a:t>
            </a:r>
            <a:r>
              <a:rPr lang="en"/>
              <a:t>(what stood in the way?),</a:t>
            </a:r>
            <a:r>
              <a:rPr b="1" lang="en"/>
              <a:t> </a:t>
            </a:r>
            <a:r>
              <a:rPr lang="en"/>
              <a:t>and </a:t>
            </a:r>
            <a:r>
              <a:rPr b="1" lang="en">
                <a:solidFill>
                  <a:schemeClr val="accent1"/>
                </a:solidFill>
              </a:rPr>
              <a:t>c</a:t>
            </a:r>
            <a:r>
              <a:rPr b="1" lang="en"/>
              <a:t>onclusion</a:t>
            </a:r>
            <a:r>
              <a:rPr lang="en"/>
              <a:t> (how did it turn out? The transformation).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Ask questions that help your interviewee get at </a:t>
            </a:r>
            <a:r>
              <a:rPr b="1" lang="en"/>
              <a:t>the smallest possible moment</a:t>
            </a:r>
            <a:r>
              <a:rPr lang="en"/>
              <a:t> that captures the conclusion/transformation - </a:t>
            </a:r>
            <a:r>
              <a:rPr b="1" lang="en"/>
              <a:t>that’s your impact!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When did you know…?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was your favorite moment from…?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did you learn from…?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Tell me about a time when…?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hear from you!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5" name="Google Shape;305;p40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your experience, what interview questions have worked best at eliciting storytelling? </a:t>
            </a:r>
            <a:r>
              <a:rPr b="1" lang="en">
                <a:solidFill>
                  <a:schemeClr val="lt1"/>
                </a:solidFill>
              </a:rPr>
              <a:t>Share in the chat.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1"/>
          <p:cNvPicPr preferRelativeResize="0"/>
          <p:nvPr/>
        </p:nvPicPr>
        <p:blipFill rotWithShape="1">
          <a:blip r:embed="rId3">
            <a:alphaModFix/>
          </a:blip>
          <a:srcRect b="-26277" l="23872" r="46050" t="-5439"/>
          <a:stretch/>
        </p:blipFill>
        <p:spPr>
          <a:xfrm rot="-5400000">
            <a:off x="3293150" y="-744825"/>
            <a:ext cx="2557700" cy="91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 txBox="1"/>
          <p:nvPr>
            <p:ph idx="4294967295" type="ctrTitle"/>
          </p:nvPr>
        </p:nvSpPr>
        <p:spPr>
          <a:xfrm>
            <a:off x="-186676" y="1354750"/>
            <a:ext cx="9330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rgbClr val="FFFFFF"/>
                </a:solidFill>
              </a:rPr>
              <a:t>Editing for Impact</a:t>
            </a:r>
            <a:endParaRPr sz="9200">
              <a:solidFill>
                <a:srgbClr val="FFFFFF"/>
              </a:solidFill>
            </a:endParaRPr>
          </a:p>
        </p:txBody>
      </p:sp>
      <p:sp>
        <p:nvSpPr>
          <p:cNvPr id="312" name="Google Shape;312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41"/>
          <p:cNvGrpSpPr/>
          <p:nvPr/>
        </p:nvGrpSpPr>
        <p:grpSpPr>
          <a:xfrm rot="-1386788">
            <a:off x="5957619" y="462659"/>
            <a:ext cx="1109826" cy="936419"/>
            <a:chOff x="1236875" y="1623900"/>
            <a:chExt cx="465200" cy="455475"/>
          </a:xfrm>
        </p:grpSpPr>
        <p:sp>
          <p:nvSpPr>
            <p:cNvPr id="314" name="Google Shape;314;p4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21" name="Google Shape;321;p41"/>
          <p:cNvGrpSpPr/>
          <p:nvPr/>
        </p:nvGrpSpPr>
        <p:grpSpPr>
          <a:xfrm>
            <a:off x="7365363" y="331568"/>
            <a:ext cx="647041" cy="572983"/>
            <a:chOff x="1247825" y="322750"/>
            <a:chExt cx="443300" cy="369000"/>
          </a:xfrm>
        </p:grpSpPr>
        <p:sp>
          <p:nvSpPr>
            <p:cNvPr id="322" name="Google Shape;322;p4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41"/>
          <p:cNvGrpSpPr/>
          <p:nvPr/>
        </p:nvGrpSpPr>
        <p:grpSpPr>
          <a:xfrm>
            <a:off x="7722912" y="1082772"/>
            <a:ext cx="584153" cy="501546"/>
            <a:chOff x="1923675" y="1633650"/>
            <a:chExt cx="436000" cy="435975"/>
          </a:xfrm>
        </p:grpSpPr>
        <p:sp>
          <p:nvSpPr>
            <p:cNvPr id="328" name="Google Shape;328;p4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type="title"/>
          </p:nvPr>
        </p:nvSpPr>
        <p:spPr>
          <a:xfrm>
            <a:off x="844425" y="1870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Editing for Impact</a:t>
            </a:r>
            <a:endParaRPr/>
          </a:p>
        </p:txBody>
      </p:sp>
      <p:pic>
        <p:nvPicPr>
          <p:cNvPr id="339" name="Google Shape;3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225" y="1122450"/>
            <a:ext cx="6777551" cy="3794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type="title"/>
          </p:nvPr>
        </p:nvSpPr>
        <p:spPr>
          <a:xfrm>
            <a:off x="844425" y="1994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Key Elements</a:t>
            </a:r>
            <a:endParaRPr/>
          </a:p>
        </p:txBody>
      </p:sp>
      <p:sp>
        <p:nvSpPr>
          <p:cNvPr id="345" name="Google Shape;345;p43"/>
          <p:cNvSpPr txBox="1"/>
          <p:nvPr>
            <p:ph idx="1" type="body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Character</a:t>
            </a: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 is driving the action?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Help me relate.</a:t>
            </a:r>
            <a:endParaRPr/>
          </a:p>
        </p:txBody>
      </p:sp>
      <p:sp>
        <p:nvSpPr>
          <p:cNvPr id="346" name="Google Shape;346;p43"/>
          <p:cNvSpPr txBox="1"/>
          <p:nvPr>
            <p:ph idx="2" type="body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Conflict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does the character want, and what’s standing in the way?</a:t>
            </a:r>
            <a:endParaRPr b="1" sz="2000"/>
          </a:p>
        </p:txBody>
      </p:sp>
      <p:sp>
        <p:nvSpPr>
          <p:cNvPr id="347" name="Google Shape;347;p43"/>
          <p:cNvSpPr txBox="1"/>
          <p:nvPr>
            <p:ph idx="3" type="body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Transformation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was the resolution or impact?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role did camp - the place, the staff, the experience - play in making that transformation possible?</a:t>
            </a:r>
            <a:endParaRPr/>
          </a:p>
        </p:txBody>
      </p:sp>
      <p:sp>
        <p:nvSpPr>
          <p:cNvPr id="348" name="Google Shape;348;p43"/>
          <p:cNvSpPr txBox="1"/>
          <p:nvPr>
            <p:ph idx="3" type="body"/>
          </p:nvPr>
        </p:nvSpPr>
        <p:spPr>
          <a:xfrm>
            <a:off x="844425" y="3807850"/>
            <a:ext cx="7002900" cy="1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Camp is the </a:t>
            </a:r>
            <a:r>
              <a:rPr b="1" i="1" lang="en" sz="2000"/>
              <a:t>Setting</a:t>
            </a:r>
            <a:r>
              <a:rPr b="1" lang="en" sz="2000"/>
              <a:t>. Staff are the </a:t>
            </a:r>
            <a:r>
              <a:rPr b="1" i="1" lang="en" sz="2000"/>
              <a:t>Mentors</a:t>
            </a:r>
            <a:r>
              <a:rPr b="1" lang="en" sz="2000"/>
              <a:t>. 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camp may be awesome. But that’s not the point. The point is the awesome it brings out in its campers - and everyone touched by the mission. </a:t>
            </a:r>
            <a:r>
              <a:rPr b="1" lang="en"/>
              <a:t>Show the real hero of the story.</a:t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type="title"/>
          </p:nvPr>
        </p:nvSpPr>
        <p:spPr>
          <a:xfrm>
            <a:off x="844425" y="1870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Editing for Impact</a:t>
            </a:r>
            <a:endParaRPr/>
          </a:p>
        </p:txBody>
      </p:sp>
      <p:pic>
        <p:nvPicPr>
          <p:cNvPr id="354" name="Google Shape;3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213" y="1159625"/>
            <a:ext cx="6863573" cy="3794299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ctrTitle"/>
          </p:nvPr>
        </p:nvSpPr>
        <p:spPr>
          <a:xfrm>
            <a:off x="-186676" y="1354750"/>
            <a:ext cx="9330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rgbClr val="FFFFFF"/>
                </a:solidFill>
              </a:rPr>
              <a:t>Closing thoughts?</a:t>
            </a:r>
            <a:endParaRPr sz="9200">
              <a:solidFill>
                <a:srgbClr val="FFFFFF"/>
              </a:solidFill>
            </a:endParaRPr>
          </a:p>
        </p:txBody>
      </p:sp>
      <p:sp>
        <p:nvSpPr>
          <p:cNvPr id="360" name="Google Shape;360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1" name="Google Shape;361;p45"/>
          <p:cNvGrpSpPr/>
          <p:nvPr/>
        </p:nvGrpSpPr>
        <p:grpSpPr>
          <a:xfrm rot="-1386788">
            <a:off x="5957619" y="462659"/>
            <a:ext cx="1109826" cy="936419"/>
            <a:chOff x="1236875" y="1623900"/>
            <a:chExt cx="465200" cy="455475"/>
          </a:xfrm>
        </p:grpSpPr>
        <p:sp>
          <p:nvSpPr>
            <p:cNvPr id="362" name="Google Shape;362;p45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3" name="Google Shape;363;p45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4" name="Google Shape;364;p45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5" name="Google Shape;365;p45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6" name="Google Shape;366;p45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7" name="Google Shape;367;p45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8" name="Google Shape;368;p45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69" name="Google Shape;369;p45"/>
          <p:cNvGrpSpPr/>
          <p:nvPr/>
        </p:nvGrpSpPr>
        <p:grpSpPr>
          <a:xfrm>
            <a:off x="7365363" y="331568"/>
            <a:ext cx="647041" cy="572983"/>
            <a:chOff x="1247825" y="322750"/>
            <a:chExt cx="443300" cy="369000"/>
          </a:xfrm>
        </p:grpSpPr>
        <p:sp>
          <p:nvSpPr>
            <p:cNvPr id="370" name="Google Shape;370;p45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5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5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5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5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45"/>
          <p:cNvGrpSpPr/>
          <p:nvPr/>
        </p:nvGrpSpPr>
        <p:grpSpPr>
          <a:xfrm>
            <a:off x="7722912" y="1082772"/>
            <a:ext cx="584153" cy="501546"/>
            <a:chOff x="1923675" y="1633650"/>
            <a:chExt cx="436000" cy="435975"/>
          </a:xfrm>
        </p:grpSpPr>
        <p:sp>
          <p:nvSpPr>
            <p:cNvPr id="376" name="Google Shape;376;p4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4294967295" type="ctrTitle"/>
          </p:nvPr>
        </p:nvSpPr>
        <p:spPr>
          <a:xfrm>
            <a:off x="2361750" y="1357900"/>
            <a:ext cx="6276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Hi there!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2380675" y="2775675"/>
            <a:ext cx="48990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I’m Miriam.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 help Jewish organizations make the world a kinder, braver, more curious place through asking bigger questions and telling smaller stories.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Here’s my story.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>
            <p:ph idx="4294967295" type="ctrTitle"/>
          </p:nvPr>
        </p:nvSpPr>
        <p:spPr>
          <a:xfrm>
            <a:off x="2361750" y="1357900"/>
            <a:ext cx="657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Thank You!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87" name="Google Shape;387;p46"/>
          <p:cNvSpPr txBox="1"/>
          <p:nvPr>
            <p:ph idx="4294967295" type="subTitle"/>
          </p:nvPr>
        </p:nvSpPr>
        <p:spPr>
          <a:xfrm>
            <a:off x="2380675" y="2775675"/>
            <a:ext cx="62826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Hey. I’d love to hear your story.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miriam@tinywindowsconsulting.com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8" name="Google Shape;38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9" name="Google Shape;389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844425" y="433775"/>
            <a:ext cx="82995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Here’s what’s </a:t>
            </a:r>
            <a:r>
              <a:rPr lang="en" sz="4800">
                <a:solidFill>
                  <a:schemeClr val="accent1"/>
                </a:solidFill>
              </a:rPr>
              <a:t>on the docket: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844425" y="1403625"/>
            <a:ext cx="76083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b="1" lang="en" sz="3000"/>
              <a:t>The Why of Storytelling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b="1" lang="en" sz="3000"/>
              <a:t>The How</a:t>
            </a:r>
            <a:r>
              <a:rPr lang="en" sz="3000"/>
              <a:t> (Workshop!)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▫"/>
            </a:pPr>
            <a:r>
              <a:rPr lang="en" sz="3000"/>
              <a:t>storyMAKER </a:t>
            </a:r>
            <a:r>
              <a:rPr b="1" lang="en" sz="3000"/>
              <a:t>checklist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▫"/>
            </a:pPr>
            <a:r>
              <a:rPr b="1" lang="en" sz="3000"/>
              <a:t>Interviewing </a:t>
            </a:r>
            <a:r>
              <a:rPr lang="en" sz="3000"/>
              <a:t>to get at the story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▫"/>
            </a:pPr>
            <a:r>
              <a:rPr lang="en" sz="3000"/>
              <a:t>Telling a </a:t>
            </a:r>
            <a:r>
              <a:rPr b="1" lang="en" sz="3000"/>
              <a:t>smaller story</a:t>
            </a:r>
            <a:endParaRPr b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▫"/>
            </a:pPr>
            <a:r>
              <a:rPr lang="en" sz="3000"/>
              <a:t>Editing for </a:t>
            </a:r>
            <a:r>
              <a:rPr b="1" lang="en" sz="3000"/>
              <a:t>impact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b="1" lang="en" sz="3000"/>
              <a:t>The What - Storytelling in Practice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844425" y="433775"/>
            <a:ext cx="82995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Challenge! Agenda as </a:t>
            </a:r>
            <a:r>
              <a:rPr lang="en" sz="4800">
                <a:solidFill>
                  <a:schemeClr val="accent1"/>
                </a:solidFill>
              </a:rPr>
              <a:t>Story.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844425" y="1403625"/>
            <a:ext cx="76083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Pretend it’s two hours from now, and our session is done.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1"/>
                </a:solidFill>
              </a:rPr>
              <a:t>Rewrite our agenda for today as a first-person reflection on what happened.</a:t>
            </a:r>
            <a:endParaRPr b="1"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Go!</a:t>
            </a:r>
            <a:endParaRPr b="1"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844425" y="447300"/>
            <a:ext cx="8299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happened? </a:t>
            </a:r>
            <a:br>
              <a:rPr lang="en"/>
            </a:br>
            <a:r>
              <a:rPr lang="en"/>
              <a:t>What can we learn about storytelling from this exercise?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44425" y="1610450"/>
            <a:ext cx="37275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Stories are memorable.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Hey, w</a:t>
            </a:r>
            <a:r>
              <a:rPr lang="en" sz="1800"/>
              <a:t>hat’s the last thing we’re going to do on this webinar?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Stories are </a:t>
            </a:r>
            <a:r>
              <a:rPr b="1" lang="en" sz="1800"/>
              <a:t>designed to stick in our brains</a:t>
            </a:r>
            <a:r>
              <a:rPr lang="en" sz="1800"/>
              <a:t> like no other kind of content.</a:t>
            </a:r>
            <a:endParaRPr sz="1800"/>
          </a:p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805176" y="1610450"/>
            <a:ext cx="38334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Constraints set you free.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Did anyone battle a mythical beast? Or set their narrative on Mars? </a:t>
            </a:r>
            <a:br>
              <a:rPr lang="en" sz="1800"/>
            </a:br>
            <a:r>
              <a:rPr lang="en" sz="1800"/>
              <a:t>Or end up winning the lottery?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Was anyone really </a:t>
            </a:r>
            <a:r>
              <a:rPr b="1" lang="en" sz="1800"/>
              <a:t>outrageous </a:t>
            </a:r>
            <a:r>
              <a:rPr lang="en" sz="1800"/>
              <a:t>and </a:t>
            </a:r>
            <a:r>
              <a:rPr b="1" lang="en" sz="1800"/>
              <a:t>creative </a:t>
            </a:r>
            <a:r>
              <a:rPr lang="en" sz="1800"/>
              <a:t>in their storytelling?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No? Why not? </a:t>
            </a:r>
            <a:r>
              <a:rPr b="1" lang="en" sz="1800"/>
              <a:t>Too. Much. Freedom.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Set more boundaries, get more creative storytelling.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37146" l="0" r="0" t="41980"/>
          <a:stretch/>
        </p:blipFill>
        <p:spPr>
          <a:xfrm>
            <a:off x="4050" y="2571750"/>
            <a:ext cx="9135901" cy="286302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3"/>
          <p:cNvSpPr txBox="1"/>
          <p:nvPr>
            <p:ph idx="4294967295" type="ctrTitle"/>
          </p:nvPr>
        </p:nvSpPr>
        <p:spPr>
          <a:xfrm>
            <a:off x="-186676" y="1354750"/>
            <a:ext cx="9330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rgbClr val="FFFFFF"/>
                </a:solidFill>
              </a:rPr>
              <a:t>Why tell stories?</a:t>
            </a:r>
            <a:endParaRPr sz="9200">
              <a:solidFill>
                <a:srgbClr val="FFFFFF"/>
              </a:solidFill>
            </a:endParaRPr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 rot="-1386788">
            <a:off x="5957619" y="462659"/>
            <a:ext cx="1109826" cy="936419"/>
            <a:chOff x="1236875" y="1623900"/>
            <a:chExt cx="465200" cy="455475"/>
          </a:xfrm>
        </p:grpSpPr>
        <p:sp>
          <p:nvSpPr>
            <p:cNvPr id="135" name="Google Shape;135;p23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7365363" y="331568"/>
            <a:ext cx="647041" cy="572983"/>
            <a:chOff x="1247825" y="322750"/>
            <a:chExt cx="443300" cy="369000"/>
          </a:xfrm>
        </p:grpSpPr>
        <p:sp>
          <p:nvSpPr>
            <p:cNvPr id="143" name="Google Shape;143;p23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23"/>
          <p:cNvGrpSpPr/>
          <p:nvPr/>
        </p:nvGrpSpPr>
        <p:grpSpPr>
          <a:xfrm>
            <a:off x="7722912" y="1082772"/>
            <a:ext cx="584153" cy="501546"/>
            <a:chOff x="1923675" y="1633650"/>
            <a:chExt cx="436000" cy="435975"/>
          </a:xfrm>
        </p:grpSpPr>
        <p:sp>
          <p:nvSpPr>
            <p:cNvPr id="149" name="Google Shape;149;p23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844425" y="253875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Simple.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844425" y="1586325"/>
            <a:ext cx="82059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Marketing is about </a:t>
            </a:r>
            <a:r>
              <a:rPr b="1" lang="en" sz="2600"/>
              <a:t>earning attention</a:t>
            </a:r>
            <a:r>
              <a:rPr lang="en" sz="2600"/>
              <a:t> 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and </a:t>
            </a:r>
            <a:r>
              <a:rPr b="1" lang="en" sz="2600"/>
              <a:t>building trust</a:t>
            </a:r>
            <a:r>
              <a:rPr lang="en" sz="2600"/>
              <a:t>.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/>
              <a:t>Storytelling does both</a:t>
            </a:r>
            <a:r>
              <a:rPr lang="en" sz="2600"/>
              <a:t> (and a lot more).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(But we don’t have time for the lot more.)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4294967295" type="ctrTitle"/>
          </p:nvPr>
        </p:nvSpPr>
        <p:spPr>
          <a:xfrm>
            <a:off x="145225" y="0"/>
            <a:ext cx="7317000" cy="12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Be a storyMAKER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166" name="Google Shape;166;p25"/>
          <p:cNvSpPr txBox="1"/>
          <p:nvPr>
            <p:ph idx="4294967295" type="subTitle"/>
          </p:nvPr>
        </p:nvSpPr>
        <p:spPr>
          <a:xfrm>
            <a:off x="1341750" y="1286750"/>
            <a:ext cx="6460500" cy="3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400"/>
              <a:t>Ask: </a:t>
            </a:r>
            <a:endParaRPr b="1" sz="3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Does this story 		</a:t>
            </a:r>
            <a:r>
              <a:rPr b="1" lang="en" sz="3400"/>
              <a:t>M</a:t>
            </a:r>
            <a:r>
              <a:rPr lang="en" sz="3400"/>
              <a:t>atter?</a:t>
            </a:r>
            <a:endParaRPr sz="3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Is it 							</a:t>
            </a:r>
            <a:r>
              <a:rPr b="1" lang="en" sz="3400"/>
              <a:t>A</a:t>
            </a:r>
            <a:r>
              <a:rPr lang="en" sz="3400"/>
              <a:t>ctionable?</a:t>
            </a:r>
            <a:endParaRPr sz="3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Is it 							</a:t>
            </a:r>
            <a:r>
              <a:rPr b="1" lang="en" sz="3400"/>
              <a:t>K</a:t>
            </a:r>
            <a:r>
              <a:rPr lang="en" sz="3400"/>
              <a:t>osher?</a:t>
            </a:r>
            <a:endParaRPr sz="3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Is it 							</a:t>
            </a:r>
            <a:r>
              <a:rPr b="1" lang="en" sz="3400"/>
              <a:t>E</a:t>
            </a:r>
            <a:r>
              <a:rPr lang="en" sz="3400"/>
              <a:t>motional?</a:t>
            </a:r>
            <a:endParaRPr sz="3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Is it 							</a:t>
            </a:r>
            <a:r>
              <a:rPr b="1" lang="en" sz="3400"/>
              <a:t>R</a:t>
            </a:r>
            <a:r>
              <a:rPr lang="en" sz="3400"/>
              <a:t>eadable?</a:t>
            </a:r>
            <a:endParaRPr sz="3400"/>
          </a:p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5"/>
          <p:cNvSpPr txBox="1"/>
          <p:nvPr>
            <p:ph idx="4294967295" type="ctrTitle"/>
          </p:nvPr>
        </p:nvSpPr>
        <p:spPr>
          <a:xfrm>
            <a:off x="5376175" y="449850"/>
            <a:ext cx="3104400" cy="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checklist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dele template">
  <a:themeElements>
    <a:clrScheme name="Custom 347">
      <a:dk1>
        <a:srgbClr val="000000"/>
      </a:dk1>
      <a:lt1>
        <a:srgbClr val="FFFFFF"/>
      </a:lt1>
      <a:dk2>
        <a:srgbClr val="3F3F3F"/>
      </a:dk2>
      <a:lt2>
        <a:srgbClr val="F3F3F3"/>
      </a:lt2>
      <a:accent1>
        <a:srgbClr val="FF004E"/>
      </a:accent1>
      <a:accent2>
        <a:srgbClr val="901829"/>
      </a:accent2>
      <a:accent3>
        <a:srgbClr val="5AB1C9"/>
      </a:accent3>
      <a:accent4>
        <a:srgbClr val="66B368"/>
      </a:accent4>
      <a:accent5>
        <a:srgbClr val="EFAB00"/>
      </a:accent5>
      <a:accent6>
        <a:srgbClr val="E5804B"/>
      </a:accent6>
      <a:hlink>
        <a:srgbClr val="FF004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